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93" r:id="rId3"/>
    <p:sldId id="292" r:id="rId4"/>
    <p:sldId id="294" r:id="rId5"/>
    <p:sldId id="295" r:id="rId6"/>
    <p:sldId id="296" r:id="rId7"/>
    <p:sldId id="297" r:id="rId8"/>
    <p:sldId id="265" r:id="rId9"/>
  </p:sldIdLst>
  <p:sldSz cx="121793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90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CD"/>
    <a:srgbClr val="146742"/>
    <a:srgbClr val="70319E"/>
    <a:srgbClr val="980B0F"/>
    <a:srgbClr val="3952CF"/>
    <a:srgbClr val="E6B6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CACA"/>
          </a:solidFill>
        </a:fill>
      </a:tcStyle>
    </a:wholeTbl>
    <a:band2H>
      <a:tcTxStyle/>
      <a:tcStyle>
        <a:tcBdr/>
        <a:fill>
          <a:solidFill>
            <a:srgbClr val="EF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ED8"/>
          </a:solidFill>
        </a:fill>
      </a:tcStyle>
    </a:wholeTbl>
    <a:band2H>
      <a:tcTxStyle/>
      <a:tcStyle>
        <a:tcBdr/>
        <a:fill>
          <a:solidFill>
            <a:srgbClr val="E7F6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D5CC"/>
          </a:solidFill>
        </a:fill>
      </a:tcStyle>
    </a:wholeTbl>
    <a:band2H>
      <a:tcTxStyle/>
      <a:tcStyle>
        <a:tcBdr/>
        <a:fill>
          <a:solidFill>
            <a:srgbClr val="FEEB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88"/>
    <p:restoredTop sz="94634"/>
  </p:normalViewPr>
  <p:slideViewPr>
    <p:cSldViewPr snapToGrid="0" snapToObjects="1">
      <p:cViewPr varScale="1">
        <p:scale>
          <a:sx n="136" d="100"/>
          <a:sy n="136" d="100"/>
        </p:scale>
        <p:origin x="2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tif>
</file>

<file path=ppt/media/image14.png>
</file>

<file path=ppt/media/image15.ti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tif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4" name="Shape 2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4175" y="685800"/>
            <a:ext cx="6089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1503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png"/><Relationship Id="rId7" Type="http://schemas.openxmlformats.org/officeDocument/2006/relationships/image" Target="../media/image7.t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ron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Logo color"/>
          <p:cNvSpPr/>
          <p:nvPr/>
        </p:nvSpPr>
        <p:spPr>
          <a:xfrm>
            <a:off x="251999" y="252000"/>
            <a:ext cx="419613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28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" name="UserProfile.Offices.Workarea_{{DocumentLanguage}}text"/>
          <p:cNvSpPr txBox="1"/>
          <p:nvPr/>
        </p:nvSpPr>
        <p:spPr>
          <a:xfrm>
            <a:off x="1774726" y="6636099"/>
            <a:ext cx="339707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2019 McStas school @ CSNS</a:t>
            </a:r>
          </a:p>
        </p:txBody>
      </p:sp>
      <p:sp>
        <p:nvSpPr>
          <p:cNvPr id="30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6. marts 2019</a:t>
            </a:r>
          </a:p>
        </p:txBody>
      </p:sp>
      <p:sp>
        <p:nvSpPr>
          <p:cNvPr id="31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249858" y="3545116"/>
            <a:ext cx="10840030" cy="270645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93000"/>
              </a:lnSpc>
              <a:defRPr sz="8000"/>
            </a:lvl1pPr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247072" y="1704975"/>
            <a:ext cx="10840029" cy="166065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SzTx/>
              <a:buNone/>
              <a:defRPr sz="3000"/>
            </a:lvl1pPr>
            <a:lvl2pPr marL="546000" indent="-329999">
              <a:lnSpc>
                <a:spcPct val="110000"/>
              </a:lnSpc>
              <a:spcBef>
                <a:spcPts val="0"/>
              </a:spcBef>
              <a:defRPr sz="3000"/>
            </a:lvl2pPr>
            <a:lvl3pPr marL="747600" indent="-330000">
              <a:lnSpc>
                <a:spcPct val="110000"/>
              </a:lnSpc>
              <a:spcBef>
                <a:spcPts val="0"/>
              </a:spcBef>
              <a:defRPr sz="3000"/>
            </a:lvl3pPr>
            <a:lvl4pPr marL="960000" indent="-330000">
              <a:lnSpc>
                <a:spcPct val="110000"/>
              </a:lnSpc>
              <a:spcBef>
                <a:spcPts val="0"/>
              </a:spcBef>
              <a:defRPr sz="3000"/>
            </a:lvl4pPr>
            <a:lvl5pPr marL="1157999" indent="-330000">
              <a:lnSpc>
                <a:spcPct val="110000"/>
              </a:lnSpc>
              <a:spcBef>
                <a:spcPts val="0"/>
              </a:spcBef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5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5" name="Group"/>
          <p:cNvGrpSpPr/>
          <p:nvPr/>
        </p:nvGrpSpPr>
        <p:grpSpPr>
          <a:xfrm>
            <a:off x="11017943" y="228875"/>
            <a:ext cx="1150108" cy="6269574"/>
            <a:chOff x="0" y="0"/>
            <a:chExt cx="1150106" cy="6269573"/>
          </a:xfrm>
        </p:grpSpPr>
        <p:grpSp>
          <p:nvGrpSpPr>
            <p:cNvPr id="42" name="Group"/>
            <p:cNvGrpSpPr/>
            <p:nvPr/>
          </p:nvGrpSpPr>
          <p:grpSpPr>
            <a:xfrm>
              <a:off x="73618" y="5162740"/>
              <a:ext cx="1060249" cy="1106834"/>
              <a:chOff x="0" y="0"/>
              <a:chExt cx="1060248" cy="1106832"/>
            </a:xfrm>
          </p:grpSpPr>
          <p:sp>
            <p:nvSpPr>
              <p:cNvPr id="36" name="Logo color"/>
              <p:cNvSpPr/>
              <p:nvPr/>
            </p:nvSpPr>
            <p:spPr>
              <a:xfrm>
                <a:off x="3663" y="661441"/>
                <a:ext cx="170935" cy="2493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  <a:endParaRPr/>
              </a:p>
            </p:txBody>
          </p:sp>
          <p:pic>
            <p:nvPicPr>
              <p:cNvPr id="37" name="logoill.pdf" descr="logoill.pdf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710883" y="671389"/>
                <a:ext cx="239999" cy="22941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8" name="mcstas-logo.pdf" descr="mcstas-logo.pd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/>
              <a:stretch>
                <a:fillRect/>
              </a:stretch>
            </p:blipFill>
            <p:spPr>
              <a:xfrm>
                <a:off x="0" y="0"/>
                <a:ext cx="1060249" cy="62300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9" name="PSI-Logo_trans.png" descr="PSI-Logo_trans.png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94934" y="732148"/>
                <a:ext cx="298734" cy="10936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0" name="ku-logo.pdf" descr="ku-logo.pdf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91391" y="659237"/>
                <a:ext cx="187537" cy="25480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1" name="ESS_Logo_Frugal_Blue_cmyk.png" descr="ESS_Logo_Frugal_Blue_cmyk.png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313964" y="887284"/>
                <a:ext cx="408017" cy="21954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43" name="Image" descr="Image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1104014" cy="40268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4" name="2019 CSNS McStas School"/>
            <p:cNvSpPr txBox="1"/>
            <p:nvPr/>
          </p:nvSpPr>
          <p:spPr>
            <a:xfrm>
              <a:off x="11786" y="4156378"/>
              <a:ext cx="1138321" cy="8179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/>
            </a:bodyPr>
            <a:lstStyle/>
            <a:p>
              <a:pPr algn="ctr" defTabSz="411479">
                <a:lnSpc>
                  <a:spcPct val="110000"/>
                </a:lnSpc>
                <a:spcBef>
                  <a:spcPts val="0"/>
                </a:spcBef>
                <a:defRPr sz="1665" b="1" i="1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ogo color"/>
          <p:cNvSpPr/>
          <p:nvPr/>
        </p:nvSpPr>
        <p:spPr>
          <a:xfrm>
            <a:off x="251999" y="252000"/>
            <a:ext cx="419613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53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" name="UserProfile.Offices.Workarea_{{DocumentLanguage}}text"/>
          <p:cNvSpPr txBox="1"/>
          <p:nvPr/>
        </p:nvSpPr>
        <p:spPr>
          <a:xfrm>
            <a:off x="1774726" y="6636099"/>
            <a:ext cx="339707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2019 McStas school @ CSNS</a:t>
            </a:r>
          </a:p>
        </p:txBody>
      </p:sp>
      <p:sp>
        <p:nvSpPr>
          <p:cNvPr id="55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6. marts 2019</a:t>
            </a:r>
          </a:p>
        </p:txBody>
      </p:sp>
      <p:sp>
        <p:nvSpPr>
          <p:cNvPr id="56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58" name="Body Level One…"/>
          <p:cNvSpPr txBox="1">
            <a:spLocks noGrp="1"/>
          </p:cNvSpPr>
          <p:nvPr>
            <p:ph type="body" idx="1"/>
          </p:nvPr>
        </p:nvSpPr>
        <p:spPr>
          <a:xfrm>
            <a:off x="1774800" y="1706399"/>
            <a:ext cx="9312375" cy="454557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grpSp>
        <p:nvGrpSpPr>
          <p:cNvPr id="69" name="Group"/>
          <p:cNvGrpSpPr/>
          <p:nvPr/>
        </p:nvGrpSpPr>
        <p:grpSpPr>
          <a:xfrm>
            <a:off x="296832" y="988766"/>
            <a:ext cx="1013075" cy="5522568"/>
            <a:chOff x="0" y="0"/>
            <a:chExt cx="1013074" cy="5522566"/>
          </a:xfrm>
        </p:grpSpPr>
        <p:grpSp>
          <p:nvGrpSpPr>
            <p:cNvPr id="66" name="Group"/>
            <p:cNvGrpSpPr/>
            <p:nvPr/>
          </p:nvGrpSpPr>
          <p:grpSpPr>
            <a:xfrm>
              <a:off x="64847" y="4547610"/>
              <a:ext cx="933922" cy="974957"/>
              <a:chOff x="0" y="0"/>
              <a:chExt cx="933921" cy="974955"/>
            </a:xfrm>
          </p:grpSpPr>
          <p:sp>
            <p:nvSpPr>
              <p:cNvPr id="60" name="Logo color"/>
              <p:cNvSpPr/>
              <p:nvPr/>
            </p:nvSpPr>
            <p:spPr>
              <a:xfrm>
                <a:off x="3226" y="582631"/>
                <a:ext cx="150569" cy="219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  <a:endParaRPr/>
              </a:p>
            </p:txBody>
          </p:sp>
          <p:pic>
            <p:nvPicPr>
              <p:cNvPr id="61" name="logoill.pdf" descr="logoill.pdf"/>
              <p:cNvPicPr>
                <a:picLocks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626182" y="591394"/>
                <a:ext cx="211405" cy="20207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2" name="mcstas-logo.pdf" descr="mcstas-logo.pdf"/>
              <p:cNvPicPr>
                <a:picLocks/>
              </p:cNvPicPr>
              <p:nvPr/>
            </p:nvPicPr>
            <p:blipFill>
              <a:blip r:embed="rId3">
                <a:extLst/>
              </a:blip>
              <a:srcRect/>
              <a:stretch>
                <a:fillRect/>
              </a:stretch>
            </p:blipFill>
            <p:spPr>
              <a:xfrm>
                <a:off x="0" y="0"/>
                <a:ext cx="933922" cy="5487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3" name="PSI-Logo_trans.png" descr="PSI-Logo_trans.png"/>
              <p:cNvPicPr>
                <a:picLocks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347879" y="644914"/>
                <a:ext cx="263140" cy="963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4" name="ku-logo.pdf" descr="ku-logo.pdf"/>
              <p:cNvPicPr>
                <a:picLocks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168587" y="580690"/>
                <a:ext cx="165192" cy="2244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65" name="ESS_Logo_Frugal_Blue_cmyk.png" descr="ESS_Logo_Frugal_Blue_cmyk.png"/>
              <p:cNvPicPr>
                <a:picLocks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276555" y="781566"/>
                <a:ext cx="359403" cy="19339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67" name="Image" descr="Image"/>
            <p:cNvPicPr>
              <a:picLocks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0"/>
              <a:ext cx="972473" cy="35470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8" name="2019 CSNS McStas School"/>
            <p:cNvSpPr txBox="1"/>
            <p:nvPr/>
          </p:nvSpPr>
          <p:spPr>
            <a:xfrm>
              <a:off x="10382" y="3661154"/>
              <a:ext cx="1002693" cy="7204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lnSpcReduction="10000"/>
            </a:bodyPr>
            <a:lstStyle/>
            <a:p>
              <a:pPr algn="ctr" defTabSz="365760">
                <a:lnSpc>
                  <a:spcPct val="110000"/>
                </a:lnSpc>
                <a:spcBef>
                  <a:spcPts val="0"/>
                </a:spcBef>
                <a:defRPr sz="1480" b="1" i="1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  <p:pic>
        <p:nvPicPr>
          <p:cNvPr id="70" name="ESS.png" descr="ESS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Logo color"/>
          <p:cNvSpPr/>
          <p:nvPr/>
        </p:nvSpPr>
        <p:spPr>
          <a:xfrm>
            <a:off x="251999" y="252000"/>
            <a:ext cx="419613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78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9" name="UserProfile.Offices.Workarea_{{DocumentLanguage}}text"/>
          <p:cNvSpPr txBox="1"/>
          <p:nvPr/>
        </p:nvSpPr>
        <p:spPr>
          <a:xfrm>
            <a:off x="1774726" y="6636099"/>
            <a:ext cx="339707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2019 McStas school @ CSNS</a:t>
            </a:r>
          </a:p>
        </p:txBody>
      </p:sp>
      <p:sp>
        <p:nvSpPr>
          <p:cNvPr id="80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6. marts 2019</a:t>
            </a:r>
          </a:p>
        </p:txBody>
      </p:sp>
      <p:sp>
        <p:nvSpPr>
          <p:cNvPr id="81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774800" y="1706398"/>
            <a:ext cx="4410177" cy="45468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85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5" name="Group"/>
          <p:cNvGrpSpPr/>
          <p:nvPr/>
        </p:nvGrpSpPr>
        <p:grpSpPr>
          <a:xfrm>
            <a:off x="296832" y="988766"/>
            <a:ext cx="1013075" cy="5522568"/>
            <a:chOff x="0" y="0"/>
            <a:chExt cx="1013074" cy="5522566"/>
          </a:xfrm>
        </p:grpSpPr>
        <p:grpSp>
          <p:nvGrpSpPr>
            <p:cNvPr id="92" name="Group"/>
            <p:cNvGrpSpPr/>
            <p:nvPr/>
          </p:nvGrpSpPr>
          <p:grpSpPr>
            <a:xfrm>
              <a:off x="64847" y="4547610"/>
              <a:ext cx="933922" cy="974957"/>
              <a:chOff x="0" y="0"/>
              <a:chExt cx="933921" cy="974955"/>
            </a:xfrm>
          </p:grpSpPr>
          <p:sp>
            <p:nvSpPr>
              <p:cNvPr id="86" name="Logo color"/>
              <p:cNvSpPr/>
              <p:nvPr/>
            </p:nvSpPr>
            <p:spPr>
              <a:xfrm>
                <a:off x="3226" y="582631"/>
                <a:ext cx="150569" cy="219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  <a:endParaRPr/>
              </a:p>
            </p:txBody>
          </p:sp>
          <p:pic>
            <p:nvPicPr>
              <p:cNvPr id="87" name="logoill.pdf" descr="logoill.pdf"/>
              <p:cNvPicPr>
                <a:picLocks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626182" y="591394"/>
                <a:ext cx="211405" cy="20207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8" name="mcstas-logo.pdf" descr="mcstas-logo.pdf"/>
              <p:cNvPicPr>
                <a:picLocks/>
              </p:cNvPicPr>
              <p:nvPr/>
            </p:nvPicPr>
            <p:blipFill>
              <a:blip r:embed="rId4">
                <a:extLst/>
              </a:blip>
              <a:srcRect/>
              <a:stretch>
                <a:fillRect/>
              </a:stretch>
            </p:blipFill>
            <p:spPr>
              <a:xfrm>
                <a:off x="0" y="0"/>
                <a:ext cx="933922" cy="5487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9" name="PSI-Logo_trans.png" descr="PSI-Logo_trans.png"/>
              <p:cNvPicPr>
                <a:picLocks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47879" y="644914"/>
                <a:ext cx="263140" cy="963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90" name="ku-logo.pdf" descr="ku-logo.pdf"/>
              <p:cNvPicPr>
                <a:picLocks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68587" y="580690"/>
                <a:ext cx="165192" cy="2244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91" name="ESS_Logo_Frugal_Blue_cmyk.png" descr="ESS_Logo_Frugal_Blue_cmyk.png"/>
              <p:cNvPicPr>
                <a:picLocks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276555" y="781566"/>
                <a:ext cx="359403" cy="19339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93" name="Image" descr="Image"/>
            <p:cNvPicPr>
              <a:picLocks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972473" cy="35470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4" name="2019 CSNS McStas School"/>
            <p:cNvSpPr txBox="1"/>
            <p:nvPr/>
          </p:nvSpPr>
          <p:spPr>
            <a:xfrm>
              <a:off x="10382" y="3661154"/>
              <a:ext cx="1002693" cy="7204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lnSpcReduction="10000"/>
            </a:bodyPr>
            <a:lstStyle/>
            <a:p>
              <a:pPr algn="ctr" defTabSz="365760">
                <a:lnSpc>
                  <a:spcPct val="110000"/>
                </a:lnSpc>
                <a:spcBef>
                  <a:spcPts val="0"/>
                </a:spcBef>
                <a:defRPr sz="1480" b="1" i="1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Logo color"/>
          <p:cNvSpPr/>
          <p:nvPr/>
        </p:nvSpPr>
        <p:spPr>
          <a:xfrm>
            <a:off x="251999" y="252000"/>
            <a:ext cx="419613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186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7" name="UserProfile.Offices.Workarea_{{DocumentLanguage}}text"/>
          <p:cNvSpPr txBox="1"/>
          <p:nvPr/>
        </p:nvSpPr>
        <p:spPr>
          <a:xfrm>
            <a:off x="1774726" y="6636099"/>
            <a:ext cx="339707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2019 McStas school @ CSNS</a:t>
            </a:r>
          </a:p>
        </p:txBody>
      </p:sp>
      <p:sp>
        <p:nvSpPr>
          <p:cNvPr id="188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6. marts 2019</a:t>
            </a:r>
          </a:p>
        </p:txBody>
      </p:sp>
      <p:sp>
        <p:nvSpPr>
          <p:cNvPr id="189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0" name="Title Text"/>
          <p:cNvSpPr txBox="1">
            <a:spLocks noGrp="1"/>
          </p:cNvSpPr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1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92" name="ESS.png" descr="ES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2" name="Group"/>
          <p:cNvGrpSpPr/>
          <p:nvPr/>
        </p:nvGrpSpPr>
        <p:grpSpPr>
          <a:xfrm>
            <a:off x="296832" y="988766"/>
            <a:ext cx="1013075" cy="5522568"/>
            <a:chOff x="0" y="0"/>
            <a:chExt cx="1013074" cy="5522566"/>
          </a:xfrm>
        </p:grpSpPr>
        <p:grpSp>
          <p:nvGrpSpPr>
            <p:cNvPr id="199" name="Group"/>
            <p:cNvGrpSpPr/>
            <p:nvPr/>
          </p:nvGrpSpPr>
          <p:grpSpPr>
            <a:xfrm>
              <a:off x="64847" y="4547610"/>
              <a:ext cx="933922" cy="974957"/>
              <a:chOff x="0" y="0"/>
              <a:chExt cx="933921" cy="974955"/>
            </a:xfrm>
          </p:grpSpPr>
          <p:sp>
            <p:nvSpPr>
              <p:cNvPr id="193" name="Logo color"/>
              <p:cNvSpPr/>
              <p:nvPr/>
            </p:nvSpPr>
            <p:spPr>
              <a:xfrm>
                <a:off x="3226" y="582631"/>
                <a:ext cx="150569" cy="219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  <a:endParaRPr/>
              </a:p>
            </p:txBody>
          </p:sp>
          <p:pic>
            <p:nvPicPr>
              <p:cNvPr id="194" name="logoill.pdf" descr="logoill.pdf"/>
              <p:cNvPicPr>
                <a:picLocks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626182" y="591394"/>
                <a:ext cx="211405" cy="20207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5" name="mcstas-logo.pdf" descr="mcstas-logo.pdf"/>
              <p:cNvPicPr>
                <a:picLocks/>
              </p:cNvPicPr>
              <p:nvPr/>
            </p:nvPicPr>
            <p:blipFill>
              <a:blip r:embed="rId4">
                <a:extLst/>
              </a:blip>
              <a:srcRect/>
              <a:stretch>
                <a:fillRect/>
              </a:stretch>
            </p:blipFill>
            <p:spPr>
              <a:xfrm>
                <a:off x="0" y="0"/>
                <a:ext cx="933922" cy="5487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6" name="PSI-Logo_trans.png" descr="PSI-Logo_trans.png"/>
              <p:cNvPicPr>
                <a:picLocks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347879" y="644914"/>
                <a:ext cx="263140" cy="963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7" name="ku-logo.pdf" descr="ku-logo.pdf"/>
              <p:cNvPicPr>
                <a:picLocks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168587" y="580690"/>
                <a:ext cx="165192" cy="2244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98" name="ESS_Logo_Frugal_Blue_cmyk.png" descr="ESS_Logo_Frugal_Blue_cmyk.png"/>
              <p:cNvPicPr>
                <a:picLocks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276555" y="781566"/>
                <a:ext cx="359403" cy="19339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200" name="Image" descr="Image"/>
            <p:cNvPicPr>
              <a:picLocks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972473" cy="35470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1" name="2019 CSNS McStas School"/>
            <p:cNvSpPr txBox="1"/>
            <p:nvPr/>
          </p:nvSpPr>
          <p:spPr>
            <a:xfrm>
              <a:off x="10382" y="3661154"/>
              <a:ext cx="1002693" cy="7204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lnSpcReduction="10000"/>
            </a:bodyPr>
            <a:lstStyle/>
            <a:p>
              <a:pPr algn="ctr" defTabSz="365760">
                <a:lnSpc>
                  <a:spcPct val="110000"/>
                </a:lnSpc>
                <a:spcBef>
                  <a:spcPts val="0"/>
                </a:spcBef>
                <a:defRPr sz="1480" b="1" i="1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7.tif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go color"/>
          <p:cNvSpPr/>
          <p:nvPr/>
        </p:nvSpPr>
        <p:spPr>
          <a:xfrm>
            <a:off x="251999" y="252000"/>
            <a:ext cx="419613" cy="612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97" y="18293"/>
                </a:moveTo>
                <a:cubicBezTo>
                  <a:pt x="10549" y="19881"/>
                  <a:pt x="11051" y="19881"/>
                  <a:pt x="17003" y="18293"/>
                </a:cubicBezTo>
                <a:cubicBezTo>
                  <a:pt x="17003" y="18293"/>
                  <a:pt x="17003" y="18293"/>
                  <a:pt x="21600" y="19949"/>
                </a:cubicBezTo>
                <a:cubicBezTo>
                  <a:pt x="21600" y="19949"/>
                  <a:pt x="21600" y="19949"/>
                  <a:pt x="17003" y="21600"/>
                </a:cubicBezTo>
                <a:cubicBezTo>
                  <a:pt x="11051" y="20016"/>
                  <a:pt x="10549" y="20016"/>
                  <a:pt x="4597" y="21600"/>
                </a:cubicBezTo>
                <a:cubicBezTo>
                  <a:pt x="4597" y="21600"/>
                  <a:pt x="4597" y="21600"/>
                  <a:pt x="0" y="19949"/>
                </a:cubicBezTo>
                <a:cubicBezTo>
                  <a:pt x="0" y="19949"/>
                  <a:pt x="0" y="19949"/>
                  <a:pt x="4597" y="18293"/>
                </a:cubicBezTo>
                <a:close/>
                <a:moveTo>
                  <a:pt x="4597" y="14200"/>
                </a:moveTo>
                <a:cubicBezTo>
                  <a:pt x="10549" y="15790"/>
                  <a:pt x="11051" y="15790"/>
                  <a:pt x="17003" y="14200"/>
                </a:cubicBezTo>
                <a:cubicBezTo>
                  <a:pt x="17003" y="14200"/>
                  <a:pt x="17003" y="14200"/>
                  <a:pt x="21600" y="15858"/>
                </a:cubicBezTo>
                <a:cubicBezTo>
                  <a:pt x="21600" y="15858"/>
                  <a:pt x="21600" y="15858"/>
                  <a:pt x="17003" y="17512"/>
                </a:cubicBezTo>
                <a:cubicBezTo>
                  <a:pt x="11051" y="15925"/>
                  <a:pt x="10549" y="15925"/>
                  <a:pt x="4597" y="17512"/>
                </a:cubicBezTo>
                <a:cubicBezTo>
                  <a:pt x="4597" y="17512"/>
                  <a:pt x="4597" y="17512"/>
                  <a:pt x="0" y="15858"/>
                </a:cubicBezTo>
                <a:cubicBezTo>
                  <a:pt x="0" y="15858"/>
                  <a:pt x="0" y="15858"/>
                  <a:pt x="4597" y="14200"/>
                </a:cubicBezTo>
                <a:close/>
                <a:moveTo>
                  <a:pt x="4597" y="10111"/>
                </a:moveTo>
                <a:cubicBezTo>
                  <a:pt x="10549" y="11702"/>
                  <a:pt x="11051" y="11702"/>
                  <a:pt x="17003" y="10111"/>
                </a:cubicBezTo>
                <a:cubicBezTo>
                  <a:pt x="17003" y="10111"/>
                  <a:pt x="17003" y="10111"/>
                  <a:pt x="21600" y="11769"/>
                </a:cubicBezTo>
                <a:cubicBezTo>
                  <a:pt x="21600" y="11769"/>
                  <a:pt x="21600" y="11769"/>
                  <a:pt x="17003" y="13423"/>
                </a:cubicBezTo>
                <a:cubicBezTo>
                  <a:pt x="11051" y="11837"/>
                  <a:pt x="10549" y="11837"/>
                  <a:pt x="4597" y="13423"/>
                </a:cubicBezTo>
                <a:cubicBezTo>
                  <a:pt x="4597" y="13423"/>
                  <a:pt x="4597" y="13423"/>
                  <a:pt x="0" y="11769"/>
                </a:cubicBezTo>
                <a:cubicBezTo>
                  <a:pt x="0" y="11769"/>
                  <a:pt x="0" y="11769"/>
                  <a:pt x="4597" y="10111"/>
                </a:cubicBezTo>
                <a:close/>
                <a:moveTo>
                  <a:pt x="2971" y="918"/>
                </a:moveTo>
                <a:lnTo>
                  <a:pt x="2971" y="6926"/>
                </a:lnTo>
                <a:cubicBezTo>
                  <a:pt x="2971" y="6926"/>
                  <a:pt x="2971" y="6926"/>
                  <a:pt x="3980" y="6926"/>
                </a:cubicBezTo>
                <a:cubicBezTo>
                  <a:pt x="4430" y="6926"/>
                  <a:pt x="4695" y="6878"/>
                  <a:pt x="4903" y="6708"/>
                </a:cubicBezTo>
                <a:cubicBezTo>
                  <a:pt x="5220" y="6447"/>
                  <a:pt x="5249" y="5917"/>
                  <a:pt x="5249" y="4849"/>
                </a:cubicBezTo>
                <a:cubicBezTo>
                  <a:pt x="5249" y="4849"/>
                  <a:pt x="5249" y="4849"/>
                  <a:pt x="5249" y="2990"/>
                </a:cubicBezTo>
                <a:cubicBezTo>
                  <a:pt x="5249" y="1926"/>
                  <a:pt x="5220" y="1396"/>
                  <a:pt x="4903" y="1135"/>
                </a:cubicBezTo>
                <a:cubicBezTo>
                  <a:pt x="4695" y="965"/>
                  <a:pt x="4430" y="918"/>
                  <a:pt x="3980" y="918"/>
                </a:cubicBezTo>
                <a:cubicBezTo>
                  <a:pt x="3980" y="918"/>
                  <a:pt x="3980" y="918"/>
                  <a:pt x="2971" y="918"/>
                </a:cubicBezTo>
                <a:close/>
                <a:moveTo>
                  <a:pt x="8068" y="0"/>
                </a:moveTo>
                <a:cubicBezTo>
                  <a:pt x="8068" y="0"/>
                  <a:pt x="8068" y="0"/>
                  <a:pt x="13456" y="0"/>
                </a:cubicBezTo>
                <a:cubicBezTo>
                  <a:pt x="13542" y="0"/>
                  <a:pt x="13594" y="16"/>
                  <a:pt x="13635" y="44"/>
                </a:cubicBezTo>
                <a:cubicBezTo>
                  <a:pt x="13669" y="67"/>
                  <a:pt x="13698" y="103"/>
                  <a:pt x="13698" y="162"/>
                </a:cubicBezTo>
                <a:cubicBezTo>
                  <a:pt x="13698" y="162"/>
                  <a:pt x="13698" y="162"/>
                  <a:pt x="13698" y="827"/>
                </a:cubicBezTo>
                <a:cubicBezTo>
                  <a:pt x="13698" y="886"/>
                  <a:pt x="13669" y="922"/>
                  <a:pt x="13635" y="945"/>
                </a:cubicBezTo>
                <a:cubicBezTo>
                  <a:pt x="13594" y="973"/>
                  <a:pt x="13542" y="989"/>
                  <a:pt x="13456" y="989"/>
                </a:cubicBezTo>
                <a:cubicBezTo>
                  <a:pt x="13456" y="989"/>
                  <a:pt x="13456" y="989"/>
                  <a:pt x="11731" y="989"/>
                </a:cubicBezTo>
                <a:cubicBezTo>
                  <a:pt x="11731" y="989"/>
                  <a:pt x="11731" y="989"/>
                  <a:pt x="11731" y="7681"/>
                </a:cubicBezTo>
                <a:cubicBezTo>
                  <a:pt x="11731" y="7740"/>
                  <a:pt x="11708" y="7776"/>
                  <a:pt x="11667" y="7800"/>
                </a:cubicBezTo>
                <a:cubicBezTo>
                  <a:pt x="11633" y="7827"/>
                  <a:pt x="11581" y="7843"/>
                  <a:pt x="11494" y="7843"/>
                </a:cubicBezTo>
                <a:cubicBezTo>
                  <a:pt x="11494" y="7843"/>
                  <a:pt x="11494" y="7843"/>
                  <a:pt x="10029" y="7843"/>
                </a:cubicBezTo>
                <a:cubicBezTo>
                  <a:pt x="9943" y="7843"/>
                  <a:pt x="9891" y="7827"/>
                  <a:pt x="9850" y="7800"/>
                </a:cubicBezTo>
                <a:cubicBezTo>
                  <a:pt x="9810" y="7776"/>
                  <a:pt x="9787" y="7740"/>
                  <a:pt x="9787" y="7681"/>
                </a:cubicBezTo>
                <a:cubicBezTo>
                  <a:pt x="9787" y="7681"/>
                  <a:pt x="9787" y="7681"/>
                  <a:pt x="9787" y="989"/>
                </a:cubicBezTo>
                <a:cubicBezTo>
                  <a:pt x="9787" y="989"/>
                  <a:pt x="9787" y="989"/>
                  <a:pt x="8068" y="989"/>
                </a:cubicBezTo>
                <a:cubicBezTo>
                  <a:pt x="7981" y="989"/>
                  <a:pt x="7929" y="973"/>
                  <a:pt x="7889" y="945"/>
                </a:cubicBezTo>
                <a:cubicBezTo>
                  <a:pt x="7849" y="922"/>
                  <a:pt x="7825" y="886"/>
                  <a:pt x="7825" y="827"/>
                </a:cubicBezTo>
                <a:cubicBezTo>
                  <a:pt x="7825" y="827"/>
                  <a:pt x="7825" y="827"/>
                  <a:pt x="7825" y="162"/>
                </a:cubicBezTo>
                <a:cubicBezTo>
                  <a:pt x="7825" y="103"/>
                  <a:pt x="7849" y="67"/>
                  <a:pt x="7889" y="44"/>
                </a:cubicBezTo>
                <a:cubicBezTo>
                  <a:pt x="7929" y="16"/>
                  <a:pt x="7981" y="0"/>
                  <a:pt x="8068" y="0"/>
                </a:cubicBezTo>
                <a:close/>
                <a:moveTo>
                  <a:pt x="1390" y="0"/>
                </a:moveTo>
                <a:cubicBezTo>
                  <a:pt x="1390" y="0"/>
                  <a:pt x="1390" y="0"/>
                  <a:pt x="4257" y="0"/>
                </a:cubicBezTo>
                <a:cubicBezTo>
                  <a:pt x="5370" y="0"/>
                  <a:pt x="6051" y="174"/>
                  <a:pt x="6466" y="538"/>
                </a:cubicBezTo>
                <a:cubicBezTo>
                  <a:pt x="7072" y="1036"/>
                  <a:pt x="7089" y="1843"/>
                  <a:pt x="7089" y="3077"/>
                </a:cubicBezTo>
                <a:cubicBezTo>
                  <a:pt x="7089" y="3077"/>
                  <a:pt x="7089" y="3077"/>
                  <a:pt x="7089" y="4766"/>
                </a:cubicBezTo>
                <a:cubicBezTo>
                  <a:pt x="7089" y="6000"/>
                  <a:pt x="7072" y="6807"/>
                  <a:pt x="6466" y="7305"/>
                </a:cubicBezTo>
                <a:cubicBezTo>
                  <a:pt x="6051" y="7669"/>
                  <a:pt x="5370" y="7843"/>
                  <a:pt x="4257" y="7843"/>
                </a:cubicBezTo>
                <a:cubicBezTo>
                  <a:pt x="4257" y="7843"/>
                  <a:pt x="4257" y="7843"/>
                  <a:pt x="1390" y="7843"/>
                </a:cubicBezTo>
                <a:cubicBezTo>
                  <a:pt x="1304" y="7843"/>
                  <a:pt x="1252" y="7827"/>
                  <a:pt x="1217" y="7800"/>
                </a:cubicBezTo>
                <a:cubicBezTo>
                  <a:pt x="1177" y="7776"/>
                  <a:pt x="1154" y="7740"/>
                  <a:pt x="1154" y="7681"/>
                </a:cubicBezTo>
                <a:cubicBezTo>
                  <a:pt x="1154" y="7681"/>
                  <a:pt x="1154" y="7681"/>
                  <a:pt x="1154" y="162"/>
                </a:cubicBezTo>
                <a:cubicBezTo>
                  <a:pt x="1154" y="103"/>
                  <a:pt x="1177" y="67"/>
                  <a:pt x="1217" y="44"/>
                </a:cubicBezTo>
                <a:cubicBezTo>
                  <a:pt x="1252" y="16"/>
                  <a:pt x="1304" y="0"/>
                  <a:pt x="1390" y="0"/>
                </a:cubicBezTo>
                <a:close/>
                <a:moveTo>
                  <a:pt x="14706" y="0"/>
                </a:moveTo>
                <a:cubicBezTo>
                  <a:pt x="14706" y="0"/>
                  <a:pt x="14706" y="0"/>
                  <a:pt x="16045" y="0"/>
                </a:cubicBezTo>
                <a:cubicBezTo>
                  <a:pt x="16131" y="0"/>
                  <a:pt x="16183" y="16"/>
                  <a:pt x="16224" y="44"/>
                </a:cubicBezTo>
                <a:cubicBezTo>
                  <a:pt x="16264" y="67"/>
                  <a:pt x="16287" y="103"/>
                  <a:pt x="16287" y="162"/>
                </a:cubicBezTo>
                <a:cubicBezTo>
                  <a:pt x="16287" y="162"/>
                  <a:pt x="16287" y="162"/>
                  <a:pt x="16287" y="5712"/>
                </a:cubicBezTo>
                <a:cubicBezTo>
                  <a:pt x="16287" y="6314"/>
                  <a:pt x="16368" y="6646"/>
                  <a:pt x="16627" y="6844"/>
                </a:cubicBezTo>
                <a:cubicBezTo>
                  <a:pt x="16818" y="6990"/>
                  <a:pt x="17072" y="7053"/>
                  <a:pt x="17406" y="7053"/>
                </a:cubicBezTo>
                <a:cubicBezTo>
                  <a:pt x="17776" y="7053"/>
                  <a:pt x="18041" y="6982"/>
                  <a:pt x="18226" y="6844"/>
                </a:cubicBezTo>
                <a:cubicBezTo>
                  <a:pt x="18503" y="6638"/>
                  <a:pt x="18566" y="6294"/>
                  <a:pt x="18566" y="5712"/>
                </a:cubicBezTo>
                <a:cubicBezTo>
                  <a:pt x="18566" y="5712"/>
                  <a:pt x="18566" y="5712"/>
                  <a:pt x="18566" y="162"/>
                </a:cubicBezTo>
                <a:cubicBezTo>
                  <a:pt x="18566" y="103"/>
                  <a:pt x="18589" y="67"/>
                  <a:pt x="18630" y="44"/>
                </a:cubicBezTo>
                <a:cubicBezTo>
                  <a:pt x="18664" y="16"/>
                  <a:pt x="18722" y="0"/>
                  <a:pt x="18803" y="0"/>
                </a:cubicBezTo>
                <a:cubicBezTo>
                  <a:pt x="18803" y="0"/>
                  <a:pt x="18803" y="0"/>
                  <a:pt x="20147" y="0"/>
                </a:cubicBezTo>
                <a:cubicBezTo>
                  <a:pt x="20234" y="0"/>
                  <a:pt x="20286" y="16"/>
                  <a:pt x="20320" y="44"/>
                </a:cubicBezTo>
                <a:cubicBezTo>
                  <a:pt x="20361" y="67"/>
                  <a:pt x="20384" y="103"/>
                  <a:pt x="20384" y="162"/>
                </a:cubicBezTo>
                <a:cubicBezTo>
                  <a:pt x="20384" y="162"/>
                  <a:pt x="20384" y="162"/>
                  <a:pt x="20384" y="5716"/>
                </a:cubicBezTo>
                <a:cubicBezTo>
                  <a:pt x="20384" y="6464"/>
                  <a:pt x="20257" y="6962"/>
                  <a:pt x="19732" y="7382"/>
                </a:cubicBezTo>
                <a:cubicBezTo>
                  <a:pt x="19287" y="7738"/>
                  <a:pt x="18560" y="7943"/>
                  <a:pt x="17430" y="7943"/>
                </a:cubicBezTo>
                <a:cubicBezTo>
                  <a:pt x="16316" y="7943"/>
                  <a:pt x="15583" y="7750"/>
                  <a:pt x="15093" y="7382"/>
                </a:cubicBezTo>
                <a:cubicBezTo>
                  <a:pt x="14625" y="7030"/>
                  <a:pt x="14469" y="6523"/>
                  <a:pt x="14469" y="5716"/>
                </a:cubicBezTo>
                <a:cubicBezTo>
                  <a:pt x="14469" y="5716"/>
                  <a:pt x="14469" y="5716"/>
                  <a:pt x="14469" y="162"/>
                </a:cubicBezTo>
                <a:cubicBezTo>
                  <a:pt x="14469" y="103"/>
                  <a:pt x="14493" y="67"/>
                  <a:pt x="14527" y="44"/>
                </a:cubicBezTo>
                <a:cubicBezTo>
                  <a:pt x="14568" y="16"/>
                  <a:pt x="14620" y="0"/>
                  <a:pt x="14706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/>
          <a:lstStyle/>
          <a:p>
            <a:pPr>
              <a:defRPr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3" name="Bottom bar"/>
          <p:cNvSpPr/>
          <p:nvPr/>
        </p:nvSpPr>
        <p:spPr>
          <a:xfrm>
            <a:off x="0" y="6541199"/>
            <a:ext cx="12193200" cy="3168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" name="UserProfile.Offices.Workarea_{{DocumentLanguage}}text"/>
          <p:cNvSpPr txBox="1"/>
          <p:nvPr/>
        </p:nvSpPr>
        <p:spPr>
          <a:xfrm>
            <a:off x="1774726" y="6636099"/>
            <a:ext cx="339707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2019 McStas school @ CSNS</a:t>
            </a:r>
          </a:p>
        </p:txBody>
      </p:sp>
      <p:sp>
        <p:nvSpPr>
          <p:cNvPr id="5" name="Form.Datedate"/>
          <p:cNvSpPr txBox="1"/>
          <p:nvPr/>
        </p:nvSpPr>
        <p:spPr>
          <a:xfrm>
            <a:off x="251362" y="6636099"/>
            <a:ext cx="1104015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r">
              <a:spcBef>
                <a:spcPts val="40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r>
              <a:t>6. marts 2019</a:t>
            </a:r>
          </a:p>
        </p:txBody>
      </p:sp>
      <p:sp>
        <p:nvSpPr>
          <p:cNvPr id="6" name="Top bar"/>
          <p:cNvSpPr/>
          <p:nvPr/>
        </p:nvSpPr>
        <p:spPr>
          <a:xfrm>
            <a:off x="0" y="-1"/>
            <a:ext cx="12193200" cy="5040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6799" tIns="46799" rIns="46799" bIns="46799" anchor="ctr"/>
          <a:lstStyle/>
          <a:p>
            <a:pPr algn="ctr">
              <a:spcBef>
                <a:spcPts val="400"/>
              </a:spcBef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06450" y="6636099"/>
            <a:ext cx="127001" cy="127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>
              <a:spcBef>
                <a:spcPts val="400"/>
              </a:spcBef>
              <a:defRPr sz="700" b="1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8" name="ESS.png" descr="ESS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30250" y="252000"/>
            <a:ext cx="1138321" cy="612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" name="Group"/>
          <p:cNvGrpSpPr/>
          <p:nvPr/>
        </p:nvGrpSpPr>
        <p:grpSpPr>
          <a:xfrm>
            <a:off x="296832" y="988766"/>
            <a:ext cx="1013075" cy="5522568"/>
            <a:chOff x="0" y="0"/>
            <a:chExt cx="1013074" cy="5522566"/>
          </a:xfrm>
        </p:grpSpPr>
        <p:grpSp>
          <p:nvGrpSpPr>
            <p:cNvPr id="15" name="Group"/>
            <p:cNvGrpSpPr/>
            <p:nvPr/>
          </p:nvGrpSpPr>
          <p:grpSpPr>
            <a:xfrm>
              <a:off x="64847" y="4547610"/>
              <a:ext cx="933922" cy="974957"/>
              <a:chOff x="0" y="0"/>
              <a:chExt cx="933921" cy="974955"/>
            </a:xfrm>
          </p:grpSpPr>
          <p:sp>
            <p:nvSpPr>
              <p:cNvPr id="9" name="Logo color"/>
              <p:cNvSpPr/>
              <p:nvPr/>
            </p:nvSpPr>
            <p:spPr>
              <a:xfrm>
                <a:off x="3226" y="582631"/>
                <a:ext cx="150569" cy="2196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597" y="18293"/>
                    </a:moveTo>
                    <a:cubicBezTo>
                      <a:pt x="10549" y="19881"/>
                      <a:pt x="11051" y="19881"/>
                      <a:pt x="17003" y="18293"/>
                    </a:cubicBezTo>
                    <a:cubicBezTo>
                      <a:pt x="17003" y="18293"/>
                      <a:pt x="17003" y="18293"/>
                      <a:pt x="21600" y="19949"/>
                    </a:cubicBezTo>
                    <a:cubicBezTo>
                      <a:pt x="21600" y="19949"/>
                      <a:pt x="21600" y="19949"/>
                      <a:pt x="17003" y="21600"/>
                    </a:cubicBezTo>
                    <a:cubicBezTo>
                      <a:pt x="11051" y="20016"/>
                      <a:pt x="10549" y="20016"/>
                      <a:pt x="4597" y="21600"/>
                    </a:cubicBezTo>
                    <a:cubicBezTo>
                      <a:pt x="4597" y="21600"/>
                      <a:pt x="4597" y="21600"/>
                      <a:pt x="0" y="19949"/>
                    </a:cubicBezTo>
                    <a:cubicBezTo>
                      <a:pt x="0" y="19949"/>
                      <a:pt x="0" y="19949"/>
                      <a:pt x="4597" y="18293"/>
                    </a:cubicBezTo>
                    <a:close/>
                    <a:moveTo>
                      <a:pt x="4597" y="14200"/>
                    </a:moveTo>
                    <a:cubicBezTo>
                      <a:pt x="10549" y="15790"/>
                      <a:pt x="11051" y="15790"/>
                      <a:pt x="17003" y="14200"/>
                    </a:cubicBezTo>
                    <a:cubicBezTo>
                      <a:pt x="17003" y="14200"/>
                      <a:pt x="17003" y="14200"/>
                      <a:pt x="21600" y="15858"/>
                    </a:cubicBezTo>
                    <a:cubicBezTo>
                      <a:pt x="21600" y="15858"/>
                      <a:pt x="21600" y="15858"/>
                      <a:pt x="17003" y="17512"/>
                    </a:cubicBezTo>
                    <a:cubicBezTo>
                      <a:pt x="11051" y="15925"/>
                      <a:pt x="10549" y="15925"/>
                      <a:pt x="4597" y="17512"/>
                    </a:cubicBezTo>
                    <a:cubicBezTo>
                      <a:pt x="4597" y="17512"/>
                      <a:pt x="4597" y="17512"/>
                      <a:pt x="0" y="15858"/>
                    </a:cubicBezTo>
                    <a:cubicBezTo>
                      <a:pt x="0" y="15858"/>
                      <a:pt x="0" y="15858"/>
                      <a:pt x="4597" y="14200"/>
                    </a:cubicBezTo>
                    <a:close/>
                    <a:moveTo>
                      <a:pt x="4597" y="10111"/>
                    </a:moveTo>
                    <a:cubicBezTo>
                      <a:pt x="10549" y="11702"/>
                      <a:pt x="11051" y="11702"/>
                      <a:pt x="17003" y="10111"/>
                    </a:cubicBezTo>
                    <a:cubicBezTo>
                      <a:pt x="17003" y="10111"/>
                      <a:pt x="17003" y="10111"/>
                      <a:pt x="21600" y="11769"/>
                    </a:cubicBezTo>
                    <a:cubicBezTo>
                      <a:pt x="21600" y="11769"/>
                      <a:pt x="21600" y="11769"/>
                      <a:pt x="17003" y="13423"/>
                    </a:cubicBezTo>
                    <a:cubicBezTo>
                      <a:pt x="11051" y="11837"/>
                      <a:pt x="10549" y="11837"/>
                      <a:pt x="4597" y="13423"/>
                    </a:cubicBezTo>
                    <a:cubicBezTo>
                      <a:pt x="4597" y="13423"/>
                      <a:pt x="4597" y="13423"/>
                      <a:pt x="0" y="11769"/>
                    </a:cubicBezTo>
                    <a:cubicBezTo>
                      <a:pt x="0" y="11769"/>
                      <a:pt x="0" y="11769"/>
                      <a:pt x="4597" y="10111"/>
                    </a:cubicBezTo>
                    <a:close/>
                    <a:moveTo>
                      <a:pt x="2971" y="918"/>
                    </a:moveTo>
                    <a:lnTo>
                      <a:pt x="2971" y="6926"/>
                    </a:lnTo>
                    <a:cubicBezTo>
                      <a:pt x="2971" y="6926"/>
                      <a:pt x="2971" y="6926"/>
                      <a:pt x="3980" y="6926"/>
                    </a:cubicBezTo>
                    <a:cubicBezTo>
                      <a:pt x="4430" y="6926"/>
                      <a:pt x="4695" y="6878"/>
                      <a:pt x="4903" y="6708"/>
                    </a:cubicBezTo>
                    <a:cubicBezTo>
                      <a:pt x="5220" y="6447"/>
                      <a:pt x="5249" y="5917"/>
                      <a:pt x="5249" y="4849"/>
                    </a:cubicBezTo>
                    <a:cubicBezTo>
                      <a:pt x="5249" y="4849"/>
                      <a:pt x="5249" y="4849"/>
                      <a:pt x="5249" y="2990"/>
                    </a:cubicBezTo>
                    <a:cubicBezTo>
                      <a:pt x="5249" y="1926"/>
                      <a:pt x="5220" y="1396"/>
                      <a:pt x="4903" y="1135"/>
                    </a:cubicBezTo>
                    <a:cubicBezTo>
                      <a:pt x="4695" y="965"/>
                      <a:pt x="4430" y="918"/>
                      <a:pt x="3980" y="918"/>
                    </a:cubicBezTo>
                    <a:cubicBezTo>
                      <a:pt x="3980" y="918"/>
                      <a:pt x="3980" y="918"/>
                      <a:pt x="2971" y="918"/>
                    </a:cubicBezTo>
                    <a:close/>
                    <a:moveTo>
                      <a:pt x="8068" y="0"/>
                    </a:moveTo>
                    <a:cubicBezTo>
                      <a:pt x="8068" y="0"/>
                      <a:pt x="8068" y="0"/>
                      <a:pt x="13456" y="0"/>
                    </a:cubicBezTo>
                    <a:cubicBezTo>
                      <a:pt x="13542" y="0"/>
                      <a:pt x="13594" y="16"/>
                      <a:pt x="13635" y="44"/>
                    </a:cubicBezTo>
                    <a:cubicBezTo>
                      <a:pt x="13669" y="67"/>
                      <a:pt x="13698" y="103"/>
                      <a:pt x="13698" y="162"/>
                    </a:cubicBezTo>
                    <a:cubicBezTo>
                      <a:pt x="13698" y="162"/>
                      <a:pt x="13698" y="162"/>
                      <a:pt x="13698" y="827"/>
                    </a:cubicBezTo>
                    <a:cubicBezTo>
                      <a:pt x="13698" y="886"/>
                      <a:pt x="13669" y="922"/>
                      <a:pt x="13635" y="945"/>
                    </a:cubicBezTo>
                    <a:cubicBezTo>
                      <a:pt x="13594" y="973"/>
                      <a:pt x="13542" y="989"/>
                      <a:pt x="13456" y="989"/>
                    </a:cubicBezTo>
                    <a:cubicBezTo>
                      <a:pt x="13456" y="989"/>
                      <a:pt x="13456" y="989"/>
                      <a:pt x="11731" y="989"/>
                    </a:cubicBezTo>
                    <a:cubicBezTo>
                      <a:pt x="11731" y="989"/>
                      <a:pt x="11731" y="989"/>
                      <a:pt x="11731" y="7681"/>
                    </a:cubicBezTo>
                    <a:cubicBezTo>
                      <a:pt x="11731" y="7740"/>
                      <a:pt x="11708" y="7776"/>
                      <a:pt x="11667" y="7800"/>
                    </a:cubicBezTo>
                    <a:cubicBezTo>
                      <a:pt x="11633" y="7827"/>
                      <a:pt x="11581" y="7843"/>
                      <a:pt x="11494" y="7843"/>
                    </a:cubicBezTo>
                    <a:cubicBezTo>
                      <a:pt x="11494" y="7843"/>
                      <a:pt x="11494" y="7843"/>
                      <a:pt x="10029" y="7843"/>
                    </a:cubicBezTo>
                    <a:cubicBezTo>
                      <a:pt x="9943" y="7843"/>
                      <a:pt x="9891" y="7827"/>
                      <a:pt x="9850" y="7800"/>
                    </a:cubicBezTo>
                    <a:cubicBezTo>
                      <a:pt x="9810" y="7776"/>
                      <a:pt x="9787" y="7740"/>
                      <a:pt x="9787" y="7681"/>
                    </a:cubicBezTo>
                    <a:cubicBezTo>
                      <a:pt x="9787" y="7681"/>
                      <a:pt x="9787" y="7681"/>
                      <a:pt x="9787" y="989"/>
                    </a:cubicBezTo>
                    <a:cubicBezTo>
                      <a:pt x="9787" y="989"/>
                      <a:pt x="9787" y="989"/>
                      <a:pt x="8068" y="989"/>
                    </a:cubicBezTo>
                    <a:cubicBezTo>
                      <a:pt x="7981" y="989"/>
                      <a:pt x="7929" y="973"/>
                      <a:pt x="7889" y="945"/>
                    </a:cubicBezTo>
                    <a:cubicBezTo>
                      <a:pt x="7849" y="922"/>
                      <a:pt x="7825" y="886"/>
                      <a:pt x="7825" y="827"/>
                    </a:cubicBezTo>
                    <a:cubicBezTo>
                      <a:pt x="7825" y="827"/>
                      <a:pt x="7825" y="827"/>
                      <a:pt x="7825" y="162"/>
                    </a:cubicBezTo>
                    <a:cubicBezTo>
                      <a:pt x="7825" y="103"/>
                      <a:pt x="7849" y="67"/>
                      <a:pt x="7889" y="44"/>
                    </a:cubicBezTo>
                    <a:cubicBezTo>
                      <a:pt x="7929" y="16"/>
                      <a:pt x="7981" y="0"/>
                      <a:pt x="8068" y="0"/>
                    </a:cubicBezTo>
                    <a:close/>
                    <a:moveTo>
                      <a:pt x="1390" y="0"/>
                    </a:moveTo>
                    <a:cubicBezTo>
                      <a:pt x="1390" y="0"/>
                      <a:pt x="1390" y="0"/>
                      <a:pt x="4257" y="0"/>
                    </a:cubicBezTo>
                    <a:cubicBezTo>
                      <a:pt x="5370" y="0"/>
                      <a:pt x="6051" y="174"/>
                      <a:pt x="6466" y="538"/>
                    </a:cubicBezTo>
                    <a:cubicBezTo>
                      <a:pt x="7072" y="1036"/>
                      <a:pt x="7089" y="1843"/>
                      <a:pt x="7089" y="3077"/>
                    </a:cubicBezTo>
                    <a:cubicBezTo>
                      <a:pt x="7089" y="3077"/>
                      <a:pt x="7089" y="3077"/>
                      <a:pt x="7089" y="4766"/>
                    </a:cubicBezTo>
                    <a:cubicBezTo>
                      <a:pt x="7089" y="6000"/>
                      <a:pt x="7072" y="6807"/>
                      <a:pt x="6466" y="7305"/>
                    </a:cubicBezTo>
                    <a:cubicBezTo>
                      <a:pt x="6051" y="7669"/>
                      <a:pt x="5370" y="7843"/>
                      <a:pt x="4257" y="7843"/>
                    </a:cubicBezTo>
                    <a:cubicBezTo>
                      <a:pt x="4257" y="7843"/>
                      <a:pt x="4257" y="7843"/>
                      <a:pt x="1390" y="7843"/>
                    </a:cubicBezTo>
                    <a:cubicBezTo>
                      <a:pt x="1304" y="7843"/>
                      <a:pt x="1252" y="7827"/>
                      <a:pt x="1217" y="7800"/>
                    </a:cubicBezTo>
                    <a:cubicBezTo>
                      <a:pt x="1177" y="7776"/>
                      <a:pt x="1154" y="7740"/>
                      <a:pt x="1154" y="7681"/>
                    </a:cubicBezTo>
                    <a:cubicBezTo>
                      <a:pt x="1154" y="7681"/>
                      <a:pt x="1154" y="7681"/>
                      <a:pt x="1154" y="162"/>
                    </a:cubicBezTo>
                    <a:cubicBezTo>
                      <a:pt x="1154" y="103"/>
                      <a:pt x="1177" y="67"/>
                      <a:pt x="1217" y="44"/>
                    </a:cubicBezTo>
                    <a:cubicBezTo>
                      <a:pt x="1252" y="16"/>
                      <a:pt x="1304" y="0"/>
                      <a:pt x="1390" y="0"/>
                    </a:cubicBezTo>
                    <a:close/>
                    <a:moveTo>
                      <a:pt x="14706" y="0"/>
                    </a:moveTo>
                    <a:cubicBezTo>
                      <a:pt x="14706" y="0"/>
                      <a:pt x="14706" y="0"/>
                      <a:pt x="16045" y="0"/>
                    </a:cubicBezTo>
                    <a:cubicBezTo>
                      <a:pt x="16131" y="0"/>
                      <a:pt x="16183" y="16"/>
                      <a:pt x="16224" y="44"/>
                    </a:cubicBezTo>
                    <a:cubicBezTo>
                      <a:pt x="16264" y="67"/>
                      <a:pt x="16287" y="103"/>
                      <a:pt x="16287" y="162"/>
                    </a:cubicBezTo>
                    <a:cubicBezTo>
                      <a:pt x="16287" y="162"/>
                      <a:pt x="16287" y="162"/>
                      <a:pt x="16287" y="5712"/>
                    </a:cubicBezTo>
                    <a:cubicBezTo>
                      <a:pt x="16287" y="6314"/>
                      <a:pt x="16368" y="6646"/>
                      <a:pt x="16627" y="6844"/>
                    </a:cubicBezTo>
                    <a:cubicBezTo>
                      <a:pt x="16818" y="6990"/>
                      <a:pt x="17072" y="7053"/>
                      <a:pt x="17406" y="7053"/>
                    </a:cubicBezTo>
                    <a:cubicBezTo>
                      <a:pt x="17776" y="7053"/>
                      <a:pt x="18041" y="6982"/>
                      <a:pt x="18226" y="6844"/>
                    </a:cubicBezTo>
                    <a:cubicBezTo>
                      <a:pt x="18503" y="6638"/>
                      <a:pt x="18566" y="6294"/>
                      <a:pt x="18566" y="5712"/>
                    </a:cubicBezTo>
                    <a:cubicBezTo>
                      <a:pt x="18566" y="5712"/>
                      <a:pt x="18566" y="5712"/>
                      <a:pt x="18566" y="162"/>
                    </a:cubicBezTo>
                    <a:cubicBezTo>
                      <a:pt x="18566" y="103"/>
                      <a:pt x="18589" y="67"/>
                      <a:pt x="18630" y="44"/>
                    </a:cubicBezTo>
                    <a:cubicBezTo>
                      <a:pt x="18664" y="16"/>
                      <a:pt x="18722" y="0"/>
                      <a:pt x="18803" y="0"/>
                    </a:cubicBezTo>
                    <a:cubicBezTo>
                      <a:pt x="18803" y="0"/>
                      <a:pt x="18803" y="0"/>
                      <a:pt x="20147" y="0"/>
                    </a:cubicBezTo>
                    <a:cubicBezTo>
                      <a:pt x="20234" y="0"/>
                      <a:pt x="20286" y="16"/>
                      <a:pt x="20320" y="44"/>
                    </a:cubicBezTo>
                    <a:cubicBezTo>
                      <a:pt x="20361" y="67"/>
                      <a:pt x="20384" y="103"/>
                      <a:pt x="20384" y="162"/>
                    </a:cubicBezTo>
                    <a:cubicBezTo>
                      <a:pt x="20384" y="162"/>
                      <a:pt x="20384" y="162"/>
                      <a:pt x="20384" y="5716"/>
                    </a:cubicBezTo>
                    <a:cubicBezTo>
                      <a:pt x="20384" y="6464"/>
                      <a:pt x="20257" y="6962"/>
                      <a:pt x="19732" y="7382"/>
                    </a:cubicBezTo>
                    <a:cubicBezTo>
                      <a:pt x="19287" y="7738"/>
                      <a:pt x="18560" y="7943"/>
                      <a:pt x="17430" y="7943"/>
                    </a:cubicBezTo>
                    <a:cubicBezTo>
                      <a:pt x="16316" y="7943"/>
                      <a:pt x="15583" y="7750"/>
                      <a:pt x="15093" y="7382"/>
                    </a:cubicBezTo>
                    <a:cubicBezTo>
                      <a:pt x="14625" y="7030"/>
                      <a:pt x="14469" y="6523"/>
                      <a:pt x="14469" y="5716"/>
                    </a:cubicBezTo>
                    <a:cubicBezTo>
                      <a:pt x="14469" y="5716"/>
                      <a:pt x="14469" y="5716"/>
                      <a:pt x="14469" y="162"/>
                    </a:cubicBezTo>
                    <a:cubicBezTo>
                      <a:pt x="14469" y="103"/>
                      <a:pt x="14493" y="67"/>
                      <a:pt x="14527" y="44"/>
                    </a:cubicBezTo>
                    <a:cubicBezTo>
                      <a:pt x="14568" y="16"/>
                      <a:pt x="14620" y="0"/>
                      <a:pt x="147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6799" tIns="46799" rIns="46799" bIns="46799" numCol="1" anchor="t">
                <a:noAutofit/>
              </a:bodyPr>
              <a:lstStyle/>
              <a:p>
                <a:pPr>
                  <a:defRPr>
                    <a:latin typeface="Verdana"/>
                    <a:ea typeface="Verdana"/>
                    <a:cs typeface="Verdana"/>
                    <a:sym typeface="Verdana"/>
                  </a:defRPr>
                </a:pPr>
                <a:endParaRPr/>
              </a:p>
            </p:txBody>
          </p:sp>
          <p:pic>
            <p:nvPicPr>
              <p:cNvPr id="10" name="logoill.pdf" descr="logoill.pdf"/>
              <p:cNvPicPr>
                <a:picLocks/>
              </p:cNvPicPr>
              <p:nvPr/>
            </p:nvPicPr>
            <p:blipFill>
              <a:blip r:embed="rId8">
                <a:extLst/>
              </a:blip>
              <a:stretch>
                <a:fillRect/>
              </a:stretch>
            </p:blipFill>
            <p:spPr>
              <a:xfrm>
                <a:off x="626182" y="591394"/>
                <a:ext cx="211405" cy="20207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1" name="mcstas-logo.pdf" descr="mcstas-logo.pdf"/>
              <p:cNvPicPr>
                <a:picLocks/>
              </p:cNvPicPr>
              <p:nvPr/>
            </p:nvPicPr>
            <p:blipFill>
              <a:blip r:embed="rId9">
                <a:extLst/>
              </a:blip>
              <a:srcRect/>
              <a:stretch>
                <a:fillRect/>
              </a:stretch>
            </p:blipFill>
            <p:spPr>
              <a:xfrm>
                <a:off x="0" y="0"/>
                <a:ext cx="933922" cy="54877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2" name="PSI-Logo_trans.png" descr="PSI-Logo_trans.png"/>
              <p:cNvPicPr>
                <a:picLocks/>
              </p:cNvPicPr>
              <p:nvPr/>
            </p:nvPicPr>
            <p:blipFill>
              <a:blip r:embed="rId10">
                <a:extLst/>
              </a:blip>
              <a:stretch>
                <a:fillRect/>
              </a:stretch>
            </p:blipFill>
            <p:spPr>
              <a:xfrm>
                <a:off x="347879" y="644914"/>
                <a:ext cx="263140" cy="96337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3" name="ku-logo.pdf" descr="ku-logo.pdf"/>
              <p:cNvPicPr>
                <a:picLocks/>
              </p:cNvPicPr>
              <p:nvPr/>
            </p:nvPicPr>
            <p:blipFill>
              <a:blip r:embed="rId11">
                <a:extLst/>
              </a:blip>
              <a:stretch>
                <a:fillRect/>
              </a:stretch>
            </p:blipFill>
            <p:spPr>
              <a:xfrm>
                <a:off x="168587" y="580690"/>
                <a:ext cx="165192" cy="22444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14" name="ESS_Logo_Frugal_Blue_cmyk.png" descr="ESS_Logo_Frugal_Blue_cmyk.png"/>
              <p:cNvPicPr>
                <a:picLocks/>
              </p:cNvPicPr>
              <p:nvPr/>
            </p:nvPicPr>
            <p:blipFill>
              <a:blip r:embed="rId12">
                <a:extLst/>
              </a:blip>
              <a:stretch>
                <a:fillRect/>
              </a:stretch>
            </p:blipFill>
            <p:spPr>
              <a:xfrm>
                <a:off x="276555" y="781566"/>
                <a:ext cx="359403" cy="19339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16" name="Image" descr="Image"/>
            <p:cNvPicPr>
              <a:picLocks/>
            </p:cNvPicPr>
            <p:nvPr/>
          </p:nvPicPr>
          <p:blipFill>
            <a:blip r:embed="rId13">
              <a:extLst/>
            </a:blip>
            <a:stretch>
              <a:fillRect/>
            </a:stretch>
          </p:blipFill>
          <p:spPr>
            <a:xfrm>
              <a:off x="0" y="0"/>
              <a:ext cx="972473" cy="354707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" name="2019 CSNS McStas School"/>
            <p:cNvSpPr txBox="1"/>
            <p:nvPr/>
          </p:nvSpPr>
          <p:spPr>
            <a:xfrm>
              <a:off x="10382" y="3661154"/>
              <a:ext cx="1002693" cy="7204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lnSpcReduction="10000"/>
            </a:bodyPr>
            <a:lstStyle/>
            <a:p>
              <a:pPr algn="ctr" defTabSz="365760">
                <a:lnSpc>
                  <a:spcPct val="110000"/>
                </a:lnSpc>
                <a:spcBef>
                  <a:spcPts val="0"/>
                </a:spcBef>
                <a:defRPr sz="1480" b="1" i="1"/>
              </a:pPr>
              <a:r>
                <a:t>2019 CSNS</a:t>
              </a:r>
              <a:br/>
              <a:r>
                <a:t>McStas School</a:t>
              </a:r>
            </a:p>
          </p:txBody>
        </p:sp>
      </p:grpSp>
      <p:sp>
        <p:nvSpPr>
          <p:cNvPr id="19" name="Title Text"/>
          <p:cNvSpPr txBox="1">
            <a:spLocks noGrp="1"/>
          </p:cNvSpPr>
          <p:nvPr>
            <p:ph type="title"/>
          </p:nvPr>
        </p:nvSpPr>
        <p:spPr>
          <a:xfrm>
            <a:off x="608965" y="0"/>
            <a:ext cx="10961370" cy="1417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/>
          <a:lstStyle/>
          <a:p>
            <a:r>
              <a:t>Title Text</a:t>
            </a:r>
          </a:p>
        </p:txBody>
      </p:sp>
      <p:sp>
        <p:nvSpPr>
          <p:cNvPr id="20" name="Body Level One…"/>
          <p:cNvSpPr txBox="1">
            <a:spLocks noGrp="1"/>
          </p:cNvSpPr>
          <p:nvPr>
            <p:ph type="body" idx="1"/>
          </p:nvPr>
        </p:nvSpPr>
        <p:spPr>
          <a:xfrm>
            <a:off x="608965" y="1600200"/>
            <a:ext cx="1096137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56" r:id="rId5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0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198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414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–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6156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828000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–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1025999" marR="0" indent="-198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»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9144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sz="7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5.tif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12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itle 3"/>
          <p:cNvSpPr txBox="1">
            <a:spLocks noGrp="1"/>
          </p:cNvSpPr>
          <p:nvPr>
            <p:ph type="title"/>
          </p:nvPr>
        </p:nvSpPr>
        <p:spPr>
          <a:xfrm>
            <a:off x="249858" y="3545116"/>
            <a:ext cx="10840030" cy="270645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a-DK" sz="5000" dirty="0"/>
              <a:t>MACS Instrument simulation</a:t>
            </a:r>
            <a:endParaRPr sz="5000" dirty="0"/>
          </a:p>
        </p:txBody>
      </p:sp>
      <p:sp>
        <p:nvSpPr>
          <p:cNvPr id="247" name="Subtitle 4"/>
          <p:cNvSpPr txBox="1">
            <a:spLocks noGrp="1"/>
          </p:cNvSpPr>
          <p:nvPr>
            <p:ph type="body" sz="half" idx="1"/>
          </p:nvPr>
        </p:nvSpPr>
        <p:spPr>
          <a:xfrm>
            <a:off x="247071" y="1704974"/>
            <a:ext cx="10840030" cy="1660656"/>
          </a:xfrm>
          <a:prstGeom prst="rect">
            <a:avLst/>
          </a:prstGeom>
        </p:spPr>
        <p:txBody>
          <a:bodyPr/>
          <a:lstStyle/>
          <a:p>
            <a:r>
              <a:rPr lang="da-DK" dirty="0"/>
              <a:t>Mads Bertelsen</a:t>
            </a:r>
            <a:r>
              <a:rPr dirty="0"/>
              <a:t>, </a:t>
            </a:r>
            <a:r>
              <a:rPr lang="da-DK" dirty="0"/>
              <a:t>ESS DMSC</a:t>
            </a:r>
            <a:endParaRPr dirty="0"/>
          </a:p>
        </p:txBody>
      </p:sp>
      <p:sp>
        <p:nvSpPr>
          <p:cNvPr id="248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1506450" y="6636099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/>
            <a:r>
              <a:rPr lang="da-DK" dirty="0"/>
              <a:t>MACS at NIST in Washington, USA</a:t>
            </a:r>
            <a:endParaRPr dirty="0"/>
          </a:p>
        </p:txBody>
      </p:sp>
      <p:sp>
        <p:nvSpPr>
          <p:cNvPr id="2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grpSp>
        <p:nvGrpSpPr>
          <p:cNvPr id="4" name="Group 1718">
            <a:extLst>
              <a:ext uri="{FF2B5EF4-FFF2-40B4-BE49-F238E27FC236}">
                <a16:creationId xmlns:a16="http://schemas.microsoft.com/office/drawing/2014/main" id="{E11D7A33-4F39-CA43-AE48-D4B6CEB5D895}"/>
              </a:ext>
            </a:extLst>
          </p:cNvPr>
          <p:cNvGrpSpPr/>
          <p:nvPr/>
        </p:nvGrpSpPr>
        <p:grpSpPr>
          <a:xfrm>
            <a:off x="2684866" y="1494305"/>
            <a:ext cx="8276205" cy="4368676"/>
            <a:chOff x="1010134" y="82506"/>
            <a:chExt cx="18686241" cy="9863715"/>
          </a:xfrm>
        </p:grpSpPr>
        <p:pic>
          <p:nvPicPr>
            <p:cNvPr id="5" name="instrument_overview.png">
              <a:extLst>
                <a:ext uri="{FF2B5EF4-FFF2-40B4-BE49-F238E27FC236}">
                  <a16:creationId xmlns:a16="http://schemas.microsoft.com/office/drawing/2014/main" id="{A8DC96CF-2957-5C41-9C90-5BE414A86C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 flipH="1">
              <a:off x="2380991" y="808133"/>
              <a:ext cx="14610551" cy="90340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" name="Shape 1699">
              <a:extLst>
                <a:ext uri="{FF2B5EF4-FFF2-40B4-BE49-F238E27FC236}">
                  <a16:creationId xmlns:a16="http://schemas.microsoft.com/office/drawing/2014/main" id="{ED462654-612D-4C47-92E7-FD5645E2DDF4}"/>
                </a:ext>
              </a:extLst>
            </p:cNvPr>
            <p:cNvSpPr/>
            <p:nvPr/>
          </p:nvSpPr>
          <p:spPr>
            <a:xfrm rot="17704633" flipH="1">
              <a:off x="-152678" y="1701553"/>
              <a:ext cx="4664907" cy="14268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7" name="Shape 1700">
              <a:extLst>
                <a:ext uri="{FF2B5EF4-FFF2-40B4-BE49-F238E27FC236}">
                  <a16:creationId xmlns:a16="http://schemas.microsoft.com/office/drawing/2014/main" id="{8EB5D347-7CCD-564F-8296-4506E823F84D}"/>
                </a:ext>
              </a:extLst>
            </p:cNvPr>
            <p:cNvSpPr/>
            <p:nvPr/>
          </p:nvSpPr>
          <p:spPr>
            <a:xfrm rot="16175576" flipH="1">
              <a:off x="209967" y="5998981"/>
              <a:ext cx="3697245" cy="136916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8" name="Shape 1701">
              <a:extLst>
                <a:ext uri="{FF2B5EF4-FFF2-40B4-BE49-F238E27FC236}">
                  <a16:creationId xmlns:a16="http://schemas.microsoft.com/office/drawing/2014/main" id="{39CF83C8-C201-C648-9E89-13910C36B952}"/>
                </a:ext>
              </a:extLst>
            </p:cNvPr>
            <p:cNvSpPr/>
            <p:nvPr/>
          </p:nvSpPr>
          <p:spPr>
            <a:xfrm rot="16175576" flipH="1">
              <a:off x="-833755" y="4116512"/>
              <a:ext cx="5421389" cy="142681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9" name="Shape 1702">
              <a:extLst>
                <a:ext uri="{FF2B5EF4-FFF2-40B4-BE49-F238E27FC236}">
                  <a16:creationId xmlns:a16="http://schemas.microsoft.com/office/drawing/2014/main" id="{CCE97AF3-A5D3-4A4E-AB9A-3ED227E80801}"/>
                </a:ext>
              </a:extLst>
            </p:cNvPr>
            <p:cNvSpPr/>
            <p:nvPr/>
          </p:nvSpPr>
          <p:spPr>
            <a:xfrm>
              <a:off x="14992604" y="6532325"/>
              <a:ext cx="1939936" cy="11496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2500" tIns="22500" rIns="22500" bIns="22500" numCol="1" anchor="ctr">
              <a:noAutofit/>
            </a:bodyPr>
            <a:lstStyle>
              <a:lvl1pPr defTabSz="584200">
                <a:defRPr sz="4000"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r>
                <a:rPr sz="1772"/>
                <a:t>Kidney</a:t>
              </a:r>
            </a:p>
          </p:txBody>
        </p:sp>
        <p:sp>
          <p:nvSpPr>
            <p:cNvPr id="10" name="Shape 1703">
              <a:extLst>
                <a:ext uri="{FF2B5EF4-FFF2-40B4-BE49-F238E27FC236}">
                  <a16:creationId xmlns:a16="http://schemas.microsoft.com/office/drawing/2014/main" id="{FAE09A67-A0ED-5E47-B1C3-299AA2E4D03F}"/>
                </a:ext>
              </a:extLst>
            </p:cNvPr>
            <p:cNvSpPr/>
            <p:nvPr/>
          </p:nvSpPr>
          <p:spPr>
            <a:xfrm>
              <a:off x="13746007" y="1684727"/>
              <a:ext cx="3024228" cy="7752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2500" tIns="22500" rIns="22500" bIns="22500" numCol="1" anchor="ctr">
              <a:noAutofit/>
            </a:bodyPr>
            <a:lstStyle>
              <a:lvl1pPr defTabSz="584200">
                <a:defRPr sz="4000"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r>
                <a:rPr sz="1772"/>
                <a:t>Beamstop</a:t>
              </a:r>
            </a:p>
          </p:txBody>
        </p:sp>
        <p:sp>
          <p:nvSpPr>
            <p:cNvPr id="11" name="Shape 1704">
              <a:extLst>
                <a:ext uri="{FF2B5EF4-FFF2-40B4-BE49-F238E27FC236}">
                  <a16:creationId xmlns:a16="http://schemas.microsoft.com/office/drawing/2014/main" id="{2200F3B4-5488-884B-BC4F-FF78972440D5}"/>
                </a:ext>
              </a:extLst>
            </p:cNvPr>
            <p:cNvSpPr/>
            <p:nvPr/>
          </p:nvSpPr>
          <p:spPr>
            <a:xfrm>
              <a:off x="10820972" y="586059"/>
              <a:ext cx="5949261" cy="913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2500" tIns="22500" rIns="22500" bIns="22500" numCol="1" anchor="ctr">
              <a:noAutofit/>
            </a:bodyPr>
            <a:lstStyle>
              <a:lvl1pPr defTabSz="584200">
                <a:defRPr sz="4000"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r>
                <a:rPr sz="1772"/>
                <a:t>Monochromator position</a:t>
              </a:r>
            </a:p>
          </p:txBody>
        </p:sp>
        <p:sp>
          <p:nvSpPr>
            <p:cNvPr id="12" name="Shape 1705">
              <a:extLst>
                <a:ext uri="{FF2B5EF4-FFF2-40B4-BE49-F238E27FC236}">
                  <a16:creationId xmlns:a16="http://schemas.microsoft.com/office/drawing/2014/main" id="{F9E0D2A1-6071-BE4F-8699-46DA4A2BCF97}"/>
                </a:ext>
              </a:extLst>
            </p:cNvPr>
            <p:cNvSpPr/>
            <p:nvPr/>
          </p:nvSpPr>
          <p:spPr>
            <a:xfrm>
              <a:off x="6904499" y="462341"/>
              <a:ext cx="3050978" cy="6915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2500" tIns="22500" rIns="22500" bIns="22500" numCol="1" anchor="ctr">
              <a:noAutofit/>
            </a:bodyPr>
            <a:lstStyle>
              <a:lvl1pPr defTabSz="584200">
                <a:defRPr sz="4000"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r>
                <a:rPr sz="1772"/>
                <a:t>Moderator</a:t>
              </a:r>
            </a:p>
          </p:txBody>
        </p:sp>
        <p:sp>
          <p:nvSpPr>
            <p:cNvPr id="13" name="Shape 1706">
              <a:extLst>
                <a:ext uri="{FF2B5EF4-FFF2-40B4-BE49-F238E27FC236}">
                  <a16:creationId xmlns:a16="http://schemas.microsoft.com/office/drawing/2014/main" id="{97995166-5EC7-7E4B-8A94-FE2BA75AED18}"/>
                </a:ext>
              </a:extLst>
            </p:cNvPr>
            <p:cNvSpPr/>
            <p:nvPr/>
          </p:nvSpPr>
          <p:spPr>
            <a:xfrm>
              <a:off x="15211004" y="5124310"/>
              <a:ext cx="2760566" cy="6915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2500" tIns="22500" rIns="22500" bIns="22500" numCol="1" anchor="ctr">
              <a:noAutofit/>
            </a:bodyPr>
            <a:lstStyle>
              <a:lvl1pPr defTabSz="584200">
                <a:defRPr sz="4000"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r>
                <a:rPr sz="1772" dirty="0"/>
                <a:t>Guide</a:t>
              </a:r>
            </a:p>
          </p:txBody>
        </p:sp>
        <p:sp>
          <p:nvSpPr>
            <p:cNvPr id="14" name="Shape 1707">
              <a:extLst>
                <a:ext uri="{FF2B5EF4-FFF2-40B4-BE49-F238E27FC236}">
                  <a16:creationId xmlns:a16="http://schemas.microsoft.com/office/drawing/2014/main" id="{03C34F0C-7AF2-F545-A175-82785B2EEE97}"/>
                </a:ext>
              </a:extLst>
            </p:cNvPr>
            <p:cNvSpPr/>
            <p:nvPr/>
          </p:nvSpPr>
          <p:spPr>
            <a:xfrm flipH="1" flipV="1">
              <a:off x="13407749" y="6523689"/>
              <a:ext cx="1543526" cy="553580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15" name="Shape 1708">
              <a:extLst>
                <a:ext uri="{FF2B5EF4-FFF2-40B4-BE49-F238E27FC236}">
                  <a16:creationId xmlns:a16="http://schemas.microsoft.com/office/drawing/2014/main" id="{24776D99-B80F-E74C-B83E-21572A9B9F36}"/>
                </a:ext>
              </a:extLst>
            </p:cNvPr>
            <p:cNvSpPr/>
            <p:nvPr/>
          </p:nvSpPr>
          <p:spPr>
            <a:xfrm flipH="1" flipV="1">
              <a:off x="12277449" y="4615782"/>
              <a:ext cx="2917524" cy="772263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16" name="Shape 1709">
              <a:extLst>
                <a:ext uri="{FF2B5EF4-FFF2-40B4-BE49-F238E27FC236}">
                  <a16:creationId xmlns:a16="http://schemas.microsoft.com/office/drawing/2014/main" id="{2DC56A2C-7500-6C43-AB79-01D27B70807E}"/>
                </a:ext>
              </a:extLst>
            </p:cNvPr>
            <p:cNvSpPr/>
            <p:nvPr/>
          </p:nvSpPr>
          <p:spPr>
            <a:xfrm flipH="1">
              <a:off x="13943760" y="2479484"/>
              <a:ext cx="860351" cy="1287795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17" name="Shape 1710">
              <a:extLst>
                <a:ext uri="{FF2B5EF4-FFF2-40B4-BE49-F238E27FC236}">
                  <a16:creationId xmlns:a16="http://schemas.microsoft.com/office/drawing/2014/main" id="{A50D3348-1A32-3D47-A7B0-0499289E43CF}"/>
                </a:ext>
              </a:extLst>
            </p:cNvPr>
            <p:cNvSpPr/>
            <p:nvPr/>
          </p:nvSpPr>
          <p:spPr>
            <a:xfrm flipH="1">
              <a:off x="12054626" y="1584996"/>
              <a:ext cx="823900" cy="2240916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18" name="Shape 1711">
              <a:extLst>
                <a:ext uri="{FF2B5EF4-FFF2-40B4-BE49-F238E27FC236}">
                  <a16:creationId xmlns:a16="http://schemas.microsoft.com/office/drawing/2014/main" id="{67F65104-23A1-684B-9ED0-BD7C3D053840}"/>
                </a:ext>
              </a:extLst>
            </p:cNvPr>
            <p:cNvSpPr/>
            <p:nvPr/>
          </p:nvSpPr>
          <p:spPr>
            <a:xfrm flipH="1">
              <a:off x="6094706" y="1166235"/>
              <a:ext cx="1632612" cy="2641594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19" name="Shape 1712">
              <a:extLst>
                <a:ext uri="{FF2B5EF4-FFF2-40B4-BE49-F238E27FC236}">
                  <a16:creationId xmlns:a16="http://schemas.microsoft.com/office/drawing/2014/main" id="{D9A01B85-46A0-0649-B5DC-EF745A7B35D8}"/>
                </a:ext>
              </a:extLst>
            </p:cNvPr>
            <p:cNvSpPr/>
            <p:nvPr/>
          </p:nvSpPr>
          <p:spPr>
            <a:xfrm flipH="1" flipV="1">
              <a:off x="11934799" y="3771950"/>
              <a:ext cx="152645" cy="195377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20" name="Shape 1713">
              <a:extLst>
                <a:ext uri="{FF2B5EF4-FFF2-40B4-BE49-F238E27FC236}">
                  <a16:creationId xmlns:a16="http://schemas.microsoft.com/office/drawing/2014/main" id="{9E79EA90-5089-C64B-B206-2066A962D6BB}"/>
                </a:ext>
              </a:extLst>
            </p:cNvPr>
            <p:cNvSpPr/>
            <p:nvPr/>
          </p:nvSpPr>
          <p:spPr>
            <a:xfrm>
              <a:off x="1010134" y="451283"/>
              <a:ext cx="3050978" cy="6915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2500" tIns="22500" rIns="22500" bIns="22500" numCol="1" anchor="ctr">
              <a:noAutofit/>
            </a:bodyPr>
            <a:lstStyle>
              <a:lvl1pPr defTabSz="584200">
                <a:defRPr sz="4000"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r>
                <a:rPr sz="1772"/>
                <a:t>Reactor</a:t>
              </a:r>
            </a:p>
          </p:txBody>
        </p:sp>
        <p:sp>
          <p:nvSpPr>
            <p:cNvPr id="21" name="Shape 1714">
              <a:extLst>
                <a:ext uri="{FF2B5EF4-FFF2-40B4-BE49-F238E27FC236}">
                  <a16:creationId xmlns:a16="http://schemas.microsoft.com/office/drawing/2014/main" id="{960426CE-1419-B543-BAB3-D3EE8840F3FB}"/>
                </a:ext>
              </a:extLst>
            </p:cNvPr>
            <p:cNvSpPr/>
            <p:nvPr/>
          </p:nvSpPr>
          <p:spPr>
            <a:xfrm>
              <a:off x="2598420" y="1231962"/>
              <a:ext cx="2679049" cy="2570682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22" name="Shape 1715">
              <a:extLst>
                <a:ext uri="{FF2B5EF4-FFF2-40B4-BE49-F238E27FC236}">
                  <a16:creationId xmlns:a16="http://schemas.microsoft.com/office/drawing/2014/main" id="{ADA9AF62-C51C-1548-9C42-B9F4378399C0}"/>
                </a:ext>
              </a:extLst>
            </p:cNvPr>
            <p:cNvSpPr/>
            <p:nvPr/>
          </p:nvSpPr>
          <p:spPr>
            <a:xfrm rot="14672725" flipH="1">
              <a:off x="-329703" y="5888853"/>
              <a:ext cx="5421388" cy="269334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23" name="Shape 1716">
              <a:extLst>
                <a:ext uri="{FF2B5EF4-FFF2-40B4-BE49-F238E27FC236}">
                  <a16:creationId xmlns:a16="http://schemas.microsoft.com/office/drawing/2014/main" id="{A7E96D57-7F80-CD49-8E0E-CFFEB86764DB}"/>
                </a:ext>
              </a:extLst>
            </p:cNvPr>
            <p:cNvSpPr/>
            <p:nvPr/>
          </p:nvSpPr>
          <p:spPr>
            <a:xfrm flipH="1" flipV="1">
              <a:off x="12373708" y="5351017"/>
              <a:ext cx="2835209" cy="851175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22500" tIns="22500" rIns="22500" bIns="22500" numCol="1" anchor="ctr">
              <a:noAutofit/>
            </a:bodyPr>
            <a:lstStyle/>
            <a:p>
              <a:pPr defTabSz="258741">
                <a:defRPr sz="24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064"/>
            </a:p>
          </p:txBody>
        </p:sp>
        <p:sp>
          <p:nvSpPr>
            <p:cNvPr id="24" name="Shape 1717">
              <a:extLst>
                <a:ext uri="{FF2B5EF4-FFF2-40B4-BE49-F238E27FC236}">
                  <a16:creationId xmlns:a16="http://schemas.microsoft.com/office/drawing/2014/main" id="{4C05773F-C595-4340-970D-714064F7A08F}"/>
                </a:ext>
              </a:extLst>
            </p:cNvPr>
            <p:cNvSpPr/>
            <p:nvPr/>
          </p:nvSpPr>
          <p:spPr>
            <a:xfrm>
              <a:off x="15224949" y="5648527"/>
              <a:ext cx="4471426" cy="11496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22500" tIns="22500" rIns="22500" bIns="22500" numCol="1" anchor="ctr">
              <a:noAutofit/>
            </a:bodyPr>
            <a:lstStyle>
              <a:lvl1pPr defTabSz="584200">
                <a:defRPr sz="4000"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r>
                <a:rPr sz="1772"/>
                <a:t>Sample environment</a:t>
              </a:r>
            </a:p>
          </p:txBody>
        </p:sp>
      </p:grpSp>
      <p:sp>
        <p:nvSpPr>
          <p:cNvPr id="25" name="Shape 1719">
            <a:extLst>
              <a:ext uri="{FF2B5EF4-FFF2-40B4-BE49-F238E27FC236}">
                <a16:creationId xmlns:a16="http://schemas.microsoft.com/office/drawing/2014/main" id="{078C0503-B9E4-6C44-A7FF-6F2582E9D700}"/>
              </a:ext>
            </a:extLst>
          </p:cNvPr>
          <p:cNvSpPr/>
          <p:nvPr/>
        </p:nvSpPr>
        <p:spPr>
          <a:xfrm>
            <a:off x="8921669" y="5861803"/>
            <a:ext cx="2165432" cy="281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1639" tIns="31639" rIns="31639" bIns="31639" anchor="ctr">
            <a:spAutoFit/>
          </a:bodyPr>
          <a:lstStyle>
            <a:lvl1pPr>
              <a:defRPr sz="3200"/>
            </a:lvl1pPr>
          </a:lstStyle>
          <a:p>
            <a:r>
              <a:rPr sz="1417" dirty="0"/>
              <a:t>Image from NIST webpage</a:t>
            </a:r>
          </a:p>
        </p:txBody>
      </p:sp>
    </p:spTree>
    <p:extLst>
      <p:ext uri="{BB962C8B-B14F-4D97-AF65-F5344CB8AC3E}">
        <p14:creationId xmlns:p14="http://schemas.microsoft.com/office/powerpoint/2010/main" val="246971925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MACS</a:t>
            </a:r>
            <a:endParaRPr dirty="0"/>
          </a:p>
        </p:txBody>
      </p:sp>
      <p:sp>
        <p:nvSpPr>
          <p:cNvPr id="2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pic>
        <p:nvPicPr>
          <p:cNvPr id="4" name="monochromator.png">
            <a:extLst>
              <a:ext uri="{FF2B5EF4-FFF2-40B4-BE49-F238E27FC236}">
                <a16:creationId xmlns:a16="http://schemas.microsoft.com/office/drawing/2014/main" id="{1C3930BB-CD32-4445-8112-0CD02C8F2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319197" y="1609447"/>
            <a:ext cx="3400994" cy="4409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monochromator_spin_final.mov">
            <a:extLst>
              <a:ext uri="{FF2B5EF4-FFF2-40B4-BE49-F238E27FC236}">
                <a16:creationId xmlns:a16="http://schemas.microsoft.com/office/drawing/2014/main" id="{45610E79-083B-204A-9A43-BE6A01090A45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029972" y="1609447"/>
            <a:ext cx="4409526" cy="4409527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1725">
            <a:extLst>
              <a:ext uri="{FF2B5EF4-FFF2-40B4-BE49-F238E27FC236}">
                <a16:creationId xmlns:a16="http://schemas.microsoft.com/office/drawing/2014/main" id="{E9322DBF-1714-5C41-A70B-C3A8A16B9276}"/>
              </a:ext>
            </a:extLst>
          </p:cNvPr>
          <p:cNvSpPr/>
          <p:nvPr/>
        </p:nvSpPr>
        <p:spPr>
          <a:xfrm>
            <a:off x="3564266" y="5739275"/>
            <a:ext cx="2165432" cy="281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1639" tIns="31639" rIns="31639" bIns="31639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rPr sz="1417"/>
              <a:t>Image from NIST webpage</a:t>
            </a:r>
          </a:p>
        </p:txBody>
      </p:sp>
    </p:spTree>
    <p:extLst>
      <p:ext uri="{BB962C8B-B14F-4D97-AF65-F5344CB8AC3E}">
        <p14:creationId xmlns:p14="http://schemas.microsoft.com/office/powerpoint/2010/main" val="428036500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3" name="sample_kidney_final1.mov">
            <a:extLst>
              <a:ext uri="{FF2B5EF4-FFF2-40B4-BE49-F238E27FC236}">
                <a16:creationId xmlns:a16="http://schemas.microsoft.com/office/drawing/2014/main" id="{1068A0E0-F225-694D-BDB0-D5A79BDD6AD3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496235" y="78606"/>
            <a:ext cx="6431537" cy="6431537"/>
          </a:xfrm>
          <a:prstGeom prst="rect">
            <a:avLst/>
          </a:prstGeom>
          <a:ln w="25400">
            <a:solidFill>
              <a:srgbClr val="9A9A9A"/>
            </a:solidFill>
            <a:miter lim="400000"/>
          </a:ln>
        </p:spPr>
      </p:pic>
    </p:spTree>
    <p:extLst>
      <p:ext uri="{BB962C8B-B14F-4D97-AF65-F5344CB8AC3E}">
        <p14:creationId xmlns:p14="http://schemas.microsoft.com/office/powerpoint/2010/main" val="18046773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MACS</a:t>
            </a:r>
            <a:endParaRPr dirty="0"/>
          </a:p>
        </p:txBody>
      </p:sp>
      <p:sp>
        <p:nvSpPr>
          <p:cNvPr id="255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CAD model of instrument </a:t>
            </a:r>
            <a:r>
              <a:rPr lang="da-DK" dirty="0" err="1"/>
              <a:t>backend</a:t>
            </a:r>
            <a:endParaRPr lang="da-DK" dirty="0"/>
          </a:p>
          <a:p>
            <a:r>
              <a:rPr lang="da-DK" dirty="0" err="1"/>
              <a:t>McStas</a:t>
            </a:r>
            <a:r>
              <a:rPr lang="da-DK" dirty="0"/>
              <a:t> model of instrument </a:t>
            </a:r>
            <a:r>
              <a:rPr lang="da-DK" dirty="0" err="1"/>
              <a:t>backend</a:t>
            </a:r>
            <a:endParaRPr lang="da-DK" dirty="0"/>
          </a:p>
          <a:p>
            <a:r>
              <a:rPr lang="da-DK" dirty="0"/>
              <a:t>More </a:t>
            </a:r>
            <a:r>
              <a:rPr lang="da-DK" dirty="0" err="1"/>
              <a:t>than</a:t>
            </a:r>
            <a:r>
              <a:rPr lang="da-DK" dirty="0"/>
              <a:t> 600 </a:t>
            </a:r>
            <a:r>
              <a:rPr lang="da-DK" dirty="0" err="1"/>
              <a:t>geometries</a:t>
            </a:r>
            <a:endParaRPr lang="da-DK" dirty="0"/>
          </a:p>
          <a:p>
            <a:r>
              <a:rPr lang="da-DK" dirty="0"/>
              <a:t>2 Union master components</a:t>
            </a:r>
            <a:endParaRPr dirty="0"/>
          </a:p>
        </p:txBody>
      </p:sp>
      <p:sp>
        <p:nvSpPr>
          <p:cNvPr id="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57" name="Rectangle"/>
          <p:cNvSpPr txBox="1"/>
          <p:nvPr/>
        </p:nvSpPr>
        <p:spPr>
          <a:xfrm>
            <a:off x="6702400" y="1706398"/>
            <a:ext cx="4410177" cy="45468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pPr marL="198000" indent="-198000">
              <a:spcBef>
                <a:spcPts val="400"/>
              </a:spcBef>
              <a:buSzPct val="100000"/>
              <a:buChar char="•"/>
              <a:defRPr sz="1800"/>
            </a:pPr>
            <a:endParaRPr/>
          </a:p>
        </p:txBody>
      </p:sp>
      <p:pic>
        <p:nvPicPr>
          <p:cNvPr id="6" name="entire_kidney.png">
            <a:extLst>
              <a:ext uri="{FF2B5EF4-FFF2-40B4-BE49-F238E27FC236}">
                <a16:creationId xmlns:a16="http://schemas.microsoft.com/office/drawing/2014/main" id="{C5BED528-1764-3544-84B9-1F75DC87048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3501"/>
            <a:extLst/>
          </a:blip>
          <a:stretch>
            <a:fillRect/>
          </a:stretch>
        </p:blipFill>
        <p:spPr>
          <a:xfrm rot="10887439">
            <a:off x="5742026" y="2945153"/>
            <a:ext cx="5954371" cy="2955456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entire_kidney.png">
            <a:extLst>
              <a:ext uri="{FF2B5EF4-FFF2-40B4-BE49-F238E27FC236}">
                <a16:creationId xmlns:a16="http://schemas.microsoft.com/office/drawing/2014/main" id="{8400F3F1-BB41-ED48-9501-9F4AF54E7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0887439">
            <a:off x="5743892" y="2945619"/>
            <a:ext cx="5954371" cy="2955456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full_kidney_fixed_transparent.tiff">
            <a:extLst>
              <a:ext uri="{FF2B5EF4-FFF2-40B4-BE49-F238E27FC236}">
                <a16:creationId xmlns:a16="http://schemas.microsoft.com/office/drawing/2014/main" id="{B2C9EFD4-5EED-9440-BBE3-B979C1838293}"/>
              </a:ext>
            </a:extLst>
          </p:cNvPr>
          <p:cNvPicPr>
            <a:picLocks/>
          </p:cNvPicPr>
          <p:nvPr/>
        </p:nvPicPr>
        <p:blipFill>
          <a:blip r:embed="rId3">
            <a:extLst/>
          </a:blip>
          <a:srcRect/>
          <a:stretch>
            <a:fillRect/>
          </a:stretch>
        </p:blipFill>
        <p:spPr>
          <a:xfrm rot="5258983">
            <a:off x="7053481" y="1023689"/>
            <a:ext cx="3532099" cy="611937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328877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0"/>
                                      </p:to>
                                    </p:set>
                                    <p:animEffect filter="image" prLst="opacity: 0.10; ">
                                      <p:cBhvr>
                                        <p:cTn id="7" dur="indefinite" fill="hold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Body"/>
          <p:cNvSpPr txBox="1">
            <a:spLocks noGrp="1"/>
          </p:cNvSpPr>
          <p:nvPr>
            <p:ph type="body" sz="half" idx="1"/>
          </p:nvPr>
        </p:nvSpPr>
        <p:spPr>
          <a:xfrm>
            <a:off x="1774800" y="1967113"/>
            <a:ext cx="2897092" cy="4286086"/>
          </a:xfrm>
          <a:prstGeom prst="rect">
            <a:avLst/>
          </a:prstGeom>
        </p:spPr>
        <p:txBody>
          <a:bodyPr/>
          <a:lstStyle/>
          <a:p>
            <a:r>
              <a:rPr lang="da-DK" dirty="0" err="1"/>
              <a:t>Elastic</a:t>
            </a:r>
            <a:r>
              <a:rPr lang="da-DK" dirty="0"/>
              <a:t> </a:t>
            </a:r>
            <a:r>
              <a:rPr lang="da-DK" dirty="0" err="1"/>
              <a:t>incoherent</a:t>
            </a:r>
            <a:r>
              <a:rPr lang="da-DK" dirty="0"/>
              <a:t> air </a:t>
            </a:r>
            <a:r>
              <a:rPr lang="da-DK" dirty="0" err="1"/>
              <a:t>sacttering</a:t>
            </a:r>
            <a:endParaRPr lang="da-DK" dirty="0"/>
          </a:p>
          <a:p>
            <a:r>
              <a:rPr lang="da-DK" dirty="0" err="1"/>
              <a:t>Monochromator</a:t>
            </a:r>
            <a:r>
              <a:rPr lang="da-DK" dirty="0"/>
              <a:t> 5 </a:t>
            </a:r>
            <a:r>
              <a:rPr lang="da-DK" dirty="0" err="1"/>
              <a:t>meV</a:t>
            </a:r>
            <a:endParaRPr lang="da-DK" dirty="0"/>
          </a:p>
          <a:p>
            <a:r>
              <a:rPr lang="da-DK" dirty="0"/>
              <a:t>Analyzer 5 </a:t>
            </a:r>
            <a:r>
              <a:rPr lang="da-DK" dirty="0" err="1"/>
              <a:t>meV</a:t>
            </a:r>
            <a:endParaRPr lang="da-DK" dirty="0"/>
          </a:p>
          <a:p>
            <a:r>
              <a:rPr lang="da-DK" dirty="0" err="1"/>
              <a:t>Instant</a:t>
            </a:r>
            <a:r>
              <a:rPr lang="da-DK" dirty="0"/>
              <a:t> pulse from source</a:t>
            </a:r>
          </a:p>
        </p:txBody>
      </p:sp>
      <p:pic>
        <p:nvPicPr>
          <p:cNvPr id="8" name="air_scat_1_single_converted.mov">
            <a:extLst>
              <a:ext uri="{FF2B5EF4-FFF2-40B4-BE49-F238E27FC236}">
                <a16:creationId xmlns:a16="http://schemas.microsoft.com/office/drawing/2014/main" id="{0F8297B1-4D1D-0643-ACBD-5536F587249A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754461" y="426126"/>
            <a:ext cx="7424839" cy="6074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entire_kidney.png">
            <a:extLst>
              <a:ext uri="{FF2B5EF4-FFF2-40B4-BE49-F238E27FC236}">
                <a16:creationId xmlns:a16="http://schemas.microsoft.com/office/drawing/2014/main" id="{A3A3E71E-752F-124D-8567-F35766AC5CE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13445"/>
            <a:extLst/>
          </a:blip>
          <a:srcRect l="6015" r="10289"/>
          <a:stretch>
            <a:fillRect/>
          </a:stretch>
        </p:blipFill>
        <p:spPr>
          <a:xfrm rot="3100395">
            <a:off x="5154942" y="1152501"/>
            <a:ext cx="6943824" cy="41180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4099"/>
                </a:moveTo>
                <a:lnTo>
                  <a:pt x="5627" y="21600"/>
                </a:lnTo>
                <a:lnTo>
                  <a:pt x="16140" y="21600"/>
                </a:lnTo>
                <a:lnTo>
                  <a:pt x="21600" y="9953"/>
                </a:lnTo>
                <a:lnTo>
                  <a:pt x="14133" y="0"/>
                </a:lnTo>
                <a:lnTo>
                  <a:pt x="6610" y="0"/>
                </a:lnTo>
                <a:lnTo>
                  <a:pt x="0" y="14099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0" name="full_kidney_fixed_transparent_removed.tiff">
            <a:extLst>
              <a:ext uri="{FF2B5EF4-FFF2-40B4-BE49-F238E27FC236}">
                <a16:creationId xmlns:a16="http://schemas.microsoft.com/office/drawing/2014/main" id="{44CC40DB-EFA5-EF4D-A548-3D4425B81DDD}"/>
              </a:ext>
            </a:extLst>
          </p:cNvPr>
          <p:cNvPicPr>
            <a:picLocks/>
          </p:cNvPicPr>
          <p:nvPr/>
        </p:nvPicPr>
        <p:blipFill>
          <a:blip r:embed="rId7">
            <a:alphaModFix amt="62172"/>
            <a:extLst/>
          </a:blip>
          <a:srcRect t="8540" b="9581"/>
          <a:stretch>
            <a:fillRect/>
          </a:stretch>
        </p:blipFill>
        <p:spPr>
          <a:xfrm rot="19074684">
            <a:off x="5821534" y="40146"/>
            <a:ext cx="4896269" cy="69614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8589"/>
                </a:moveTo>
                <a:lnTo>
                  <a:pt x="0" y="13591"/>
                </a:lnTo>
                <a:lnTo>
                  <a:pt x="12607" y="21600"/>
                </a:lnTo>
                <a:lnTo>
                  <a:pt x="21599" y="14597"/>
                </a:lnTo>
                <a:lnTo>
                  <a:pt x="21600" y="6715"/>
                </a:lnTo>
                <a:lnTo>
                  <a:pt x="11029" y="0"/>
                </a:lnTo>
                <a:lnTo>
                  <a:pt x="0" y="8589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11" name="Shape 1741">
            <a:extLst>
              <a:ext uri="{FF2B5EF4-FFF2-40B4-BE49-F238E27FC236}">
                <a16:creationId xmlns:a16="http://schemas.microsoft.com/office/drawing/2014/main" id="{64198F00-3820-9641-A45A-CFC3B96CE04D}"/>
              </a:ext>
            </a:extLst>
          </p:cNvPr>
          <p:cNvSpPr/>
          <p:nvPr/>
        </p:nvSpPr>
        <p:spPr>
          <a:xfrm>
            <a:off x="6062817" y="4730806"/>
            <a:ext cx="252854" cy="15210"/>
          </a:xfrm>
          <a:prstGeom prst="line">
            <a:avLst/>
          </a:prstGeom>
          <a:ln w="25400">
            <a:solidFill>
              <a:srgbClr val="000000">
                <a:alpha val="51537"/>
              </a:srgbClr>
            </a:solidFill>
            <a:miter lim="400000"/>
          </a:ln>
        </p:spPr>
        <p:txBody>
          <a:bodyPr lIns="22500" tIns="22500" rIns="22500" bIns="22500" anchor="ctr"/>
          <a:lstStyle/>
          <a:p>
            <a:pPr defTabSz="258741">
              <a:defRPr sz="3600"/>
            </a:pPr>
            <a:endParaRPr sz="1594"/>
          </a:p>
        </p:txBody>
      </p:sp>
      <p:sp>
        <p:nvSpPr>
          <p:cNvPr id="12" name="Shape 1742">
            <a:extLst>
              <a:ext uri="{FF2B5EF4-FFF2-40B4-BE49-F238E27FC236}">
                <a16:creationId xmlns:a16="http://schemas.microsoft.com/office/drawing/2014/main" id="{D81C4BB5-EEBA-CC42-A190-713B4E8BAFDC}"/>
              </a:ext>
            </a:extLst>
          </p:cNvPr>
          <p:cNvSpPr/>
          <p:nvPr/>
        </p:nvSpPr>
        <p:spPr>
          <a:xfrm>
            <a:off x="6060850" y="4810432"/>
            <a:ext cx="256787" cy="0"/>
          </a:xfrm>
          <a:prstGeom prst="line">
            <a:avLst/>
          </a:prstGeom>
          <a:ln w="25400">
            <a:solidFill>
              <a:srgbClr val="000000">
                <a:alpha val="51537"/>
              </a:srgbClr>
            </a:solidFill>
            <a:miter lim="400000"/>
          </a:ln>
        </p:spPr>
        <p:txBody>
          <a:bodyPr lIns="22500" tIns="22500" rIns="22500" bIns="22500" anchor="ctr"/>
          <a:lstStyle/>
          <a:p>
            <a:pPr defTabSz="258741">
              <a:defRPr sz="3600"/>
            </a:pPr>
            <a:endParaRPr sz="1594"/>
          </a:p>
        </p:txBody>
      </p:sp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C3A2FEDE-2D7F-C04A-8305-BC6A4C90D15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11506450" y="6636099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32597E8E-98F7-B34B-926F-4F4AC69CFE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/>
          <a:lstStyle/>
          <a:p>
            <a:r>
              <a:rPr lang="da-DK" dirty="0"/>
              <a:t>MACS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94365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792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/>
              <a:t>MACS </a:t>
            </a:r>
            <a:r>
              <a:rPr lang="da-DK" dirty="0" err="1"/>
              <a:t>Results</a:t>
            </a:r>
            <a:endParaRPr dirty="0"/>
          </a:p>
        </p:txBody>
      </p:sp>
      <p:sp>
        <p:nvSpPr>
          <p:cNvPr id="2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 dirty="0"/>
          </a:p>
        </p:txBody>
      </p:sp>
      <p:grpSp>
        <p:nvGrpSpPr>
          <p:cNvPr id="4" name="Group 1766">
            <a:extLst>
              <a:ext uri="{FF2B5EF4-FFF2-40B4-BE49-F238E27FC236}">
                <a16:creationId xmlns:a16="http://schemas.microsoft.com/office/drawing/2014/main" id="{5CB3EE59-1A3A-2E45-8EE6-530AC4E4351E}"/>
              </a:ext>
            </a:extLst>
          </p:cNvPr>
          <p:cNvGrpSpPr/>
          <p:nvPr/>
        </p:nvGrpSpPr>
        <p:grpSpPr>
          <a:xfrm>
            <a:off x="1697952" y="1683983"/>
            <a:ext cx="9935499" cy="4242816"/>
            <a:chOff x="573106" y="167"/>
            <a:chExt cx="22432640" cy="9579543"/>
          </a:xfrm>
        </p:grpSpPr>
        <p:pic>
          <p:nvPicPr>
            <p:cNvPr id="5" name="NaCaNi2F7_measured_hkl.png">
              <a:extLst>
                <a:ext uri="{FF2B5EF4-FFF2-40B4-BE49-F238E27FC236}">
                  <a16:creationId xmlns:a16="http://schemas.microsoft.com/office/drawing/2014/main" id="{4C54086D-FF00-9242-9B18-9125291A5C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/>
            </a:blip>
            <a:srcRect l="4786"/>
            <a:stretch>
              <a:fillRect/>
            </a:stretch>
          </p:blipFill>
          <p:spPr>
            <a:xfrm>
              <a:off x="573106" y="2922"/>
              <a:ext cx="11400595" cy="95766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6" name="NaCaNi2F7_simulated_hkl.png">
              <a:extLst>
                <a:ext uri="{FF2B5EF4-FFF2-40B4-BE49-F238E27FC236}">
                  <a16:creationId xmlns:a16="http://schemas.microsoft.com/office/drawing/2014/main" id="{2F10F5E4-9236-7D4B-B614-43F3C17B1E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1032045" y="167"/>
              <a:ext cx="11973702" cy="957954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F977102-BD4C-2A40-982F-23DDBB269469}"/>
              </a:ext>
            </a:extLst>
          </p:cNvPr>
          <p:cNvSpPr txBox="1"/>
          <p:nvPr/>
        </p:nvSpPr>
        <p:spPr>
          <a:xfrm>
            <a:off x="2574409" y="1513755"/>
            <a:ext cx="3296451" cy="4539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Measurement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D64FD2-923C-6544-8E4D-8381781C090C}"/>
              </a:ext>
            </a:extLst>
          </p:cNvPr>
          <p:cNvSpPr txBox="1"/>
          <p:nvPr/>
        </p:nvSpPr>
        <p:spPr>
          <a:xfrm>
            <a:off x="7480686" y="1513755"/>
            <a:ext cx="3296451" cy="4539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a-DK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Simulation</a:t>
            </a:r>
          </a:p>
        </p:txBody>
      </p:sp>
    </p:spTree>
    <p:extLst>
      <p:ext uri="{BB962C8B-B14F-4D97-AF65-F5344CB8AC3E}">
        <p14:creationId xmlns:p14="http://schemas.microsoft.com/office/powerpoint/2010/main" val="405239304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itle 4"/>
          <p:cNvSpPr txBox="1">
            <a:spLocks noGrp="1"/>
          </p:cNvSpPr>
          <p:nvPr>
            <p:ph type="title"/>
          </p:nvPr>
        </p:nvSpPr>
        <p:spPr>
          <a:xfrm>
            <a:off x="1774725" y="426126"/>
            <a:ext cx="9312376" cy="972718"/>
          </a:xfrm>
          <a:prstGeom prst="rect">
            <a:avLst/>
          </a:prstGeom>
        </p:spPr>
        <p:txBody>
          <a:bodyPr/>
          <a:lstStyle/>
          <a:p>
            <a:r>
              <a:rPr lang="da-DK" dirty="0" err="1"/>
              <a:t>Conclusion</a:t>
            </a:r>
            <a:endParaRPr dirty="0"/>
          </a:p>
        </p:txBody>
      </p:sp>
      <p:sp>
        <p:nvSpPr>
          <p:cNvPr id="251" name="Content Placeholder 5"/>
          <p:cNvSpPr txBox="1">
            <a:spLocks noGrp="1"/>
          </p:cNvSpPr>
          <p:nvPr>
            <p:ph type="body" idx="1"/>
          </p:nvPr>
        </p:nvSpPr>
        <p:spPr>
          <a:xfrm>
            <a:off x="1774799" y="1706399"/>
            <a:ext cx="9312376" cy="4545579"/>
          </a:xfrm>
          <a:prstGeom prst="rect">
            <a:avLst/>
          </a:prstGeom>
        </p:spPr>
        <p:txBody>
          <a:bodyPr/>
          <a:lstStyle/>
          <a:p>
            <a:r>
              <a:rPr lang="da-DK" dirty="0" err="1"/>
              <a:t>Use</a:t>
            </a:r>
            <a:r>
              <a:rPr lang="da-DK" dirty="0"/>
              <a:t> Union components for </a:t>
            </a:r>
            <a:r>
              <a:rPr lang="da-DK" dirty="0" err="1"/>
              <a:t>complex</a:t>
            </a:r>
            <a:r>
              <a:rPr lang="da-DK" dirty="0"/>
              <a:t> </a:t>
            </a:r>
            <a:r>
              <a:rPr lang="da-DK" dirty="0" err="1"/>
              <a:t>geomtries</a:t>
            </a:r>
            <a:r>
              <a:rPr lang="da-DK" dirty="0"/>
              <a:t> or for </a:t>
            </a:r>
            <a:r>
              <a:rPr lang="da-DK" dirty="0" err="1"/>
              <a:t>modular</a:t>
            </a:r>
            <a:r>
              <a:rPr lang="da-DK" dirty="0"/>
              <a:t> </a:t>
            </a:r>
            <a:r>
              <a:rPr lang="da-DK" dirty="0" err="1"/>
              <a:t>physics</a:t>
            </a:r>
            <a:endParaRPr lang="da-DK" dirty="0"/>
          </a:p>
          <a:p>
            <a:r>
              <a:rPr lang="da-DK" dirty="0"/>
              <a:t>Performs </a:t>
            </a:r>
            <a:r>
              <a:rPr lang="da-DK" dirty="0" err="1"/>
              <a:t>full</a:t>
            </a:r>
            <a:r>
              <a:rPr lang="da-DK" dirty="0"/>
              <a:t> multiple </a:t>
            </a:r>
            <a:r>
              <a:rPr lang="da-DK" dirty="0" err="1"/>
              <a:t>scattering</a:t>
            </a:r>
            <a:r>
              <a:rPr lang="da-DK" dirty="0"/>
              <a:t> simulation</a:t>
            </a:r>
          </a:p>
          <a:p>
            <a:r>
              <a:rPr lang="da-DK" dirty="0" err="1"/>
              <a:t>Slower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</a:t>
            </a:r>
            <a:r>
              <a:rPr lang="da-DK" dirty="0" err="1"/>
              <a:t>typical</a:t>
            </a:r>
            <a:r>
              <a:rPr lang="da-DK" dirty="0"/>
              <a:t> </a:t>
            </a:r>
            <a:r>
              <a:rPr lang="da-DK" dirty="0" err="1"/>
              <a:t>McStas</a:t>
            </a:r>
            <a:r>
              <a:rPr lang="da-DK" dirty="0"/>
              <a:t> simulations, but still runs </a:t>
            </a:r>
            <a:r>
              <a:rPr lang="da-DK" dirty="0" err="1"/>
              <a:t>well</a:t>
            </a:r>
            <a:r>
              <a:rPr lang="da-DK" dirty="0"/>
              <a:t> on a </a:t>
            </a:r>
            <a:r>
              <a:rPr lang="da-DK" dirty="0" err="1"/>
              <a:t>laptop</a:t>
            </a:r>
            <a:endParaRPr lang="da-DK" dirty="0"/>
          </a:p>
          <a:p>
            <a:r>
              <a:rPr lang="da-DK" dirty="0" err="1"/>
              <a:t>Strong</a:t>
            </a:r>
            <a:r>
              <a:rPr lang="da-DK" dirty="0"/>
              <a:t> </a:t>
            </a:r>
            <a:r>
              <a:rPr lang="da-DK" dirty="0" err="1"/>
              <a:t>visualization</a:t>
            </a:r>
            <a:r>
              <a:rPr lang="da-DK" dirty="0"/>
              <a:t> </a:t>
            </a:r>
            <a:r>
              <a:rPr lang="da-DK" dirty="0" err="1"/>
              <a:t>tools</a:t>
            </a:r>
            <a:endParaRPr lang="da-DK" dirty="0"/>
          </a:p>
          <a:p>
            <a:r>
              <a:rPr lang="da-DK" dirty="0" err="1"/>
              <a:t>Easier</a:t>
            </a:r>
            <a:r>
              <a:rPr lang="da-DK" dirty="0"/>
              <a:t> to </a:t>
            </a:r>
            <a:r>
              <a:rPr lang="da-DK" dirty="0" err="1"/>
              <a:t>contribute</a:t>
            </a:r>
            <a:r>
              <a:rPr lang="da-DK" dirty="0"/>
              <a:t> </a:t>
            </a:r>
            <a:r>
              <a:rPr lang="da-DK" dirty="0" err="1"/>
              <a:t>physics</a:t>
            </a:r>
            <a:endParaRPr dirty="0"/>
          </a:p>
        </p:txBody>
      </p:sp>
      <p:sp>
        <p:nvSpPr>
          <p:cNvPr id="25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506450" y="6636099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760821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lank">
  <a:themeElements>
    <a:clrScheme name="Blan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0000FF"/>
      </a:hlink>
      <a:folHlink>
        <a:srgbClr val="FF00FF"/>
      </a:folHlink>
    </a:clrScheme>
    <a:fontScheme name="Blank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Blan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6799" tIns="46799" rIns="46799" bIns="4679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nk">
  <a:themeElements>
    <a:clrScheme name="Blan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0000FF"/>
      </a:hlink>
      <a:folHlink>
        <a:srgbClr val="FF00FF"/>
      </a:folHlink>
    </a:clrScheme>
    <a:fontScheme name="Blank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Blan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6799" tIns="46799" rIns="46799" bIns="4679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90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8878</TotalTime>
  <Words>115</Words>
  <Application>Microsoft Macintosh PowerPoint</Application>
  <PresentationFormat>Custom</PresentationFormat>
  <Paragraphs>40</Paragraphs>
  <Slides>8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Helvetica Light</vt:lpstr>
      <vt:lpstr>Times New Roman</vt:lpstr>
      <vt:lpstr>Verdana</vt:lpstr>
      <vt:lpstr>Blank</vt:lpstr>
      <vt:lpstr>MACS Instrument simulation</vt:lpstr>
      <vt:lpstr>MACS at NIST in Washington, USA</vt:lpstr>
      <vt:lpstr>MACS</vt:lpstr>
      <vt:lpstr>PowerPoint Presentation</vt:lpstr>
      <vt:lpstr>MACS</vt:lpstr>
      <vt:lpstr>MACS</vt:lpstr>
      <vt:lpstr>MACS Results</vt:lpstr>
      <vt:lpstr>Conclusion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McStas introduction</dc:title>
  <cp:lastModifiedBy>Microsoft Office User</cp:lastModifiedBy>
  <cp:revision>53</cp:revision>
  <dcterms:modified xsi:type="dcterms:W3CDTF">2019-03-21T15:23:54Z</dcterms:modified>
</cp:coreProperties>
</file>